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96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C302E0-3EE8-4959-8E1D-B9FBD3FC63A4}" v="15" dt="2024-09-27T09:19:47.5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>
            <a:extLst>
              <a:ext uri="{FF2B5EF4-FFF2-40B4-BE49-F238E27FC236}">
                <a16:creationId xmlns:a16="http://schemas.microsoft.com/office/drawing/2014/main" id="{7A5ECE3D-4B62-964E-BF60-6DD95EC06B60}"/>
              </a:ext>
            </a:extLst>
          </p:cNvPr>
          <p:cNvSpPr/>
          <p:nvPr userDrawn="1"/>
        </p:nvSpPr>
        <p:spPr>
          <a:xfrm>
            <a:off x="0" y="0"/>
            <a:ext cx="12192000" cy="5418667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0" i="0" dirty="0">
              <a:latin typeface="Calibri" panose="02000503040000020004" pitchFamily="2" charset="0"/>
            </a:endParaRPr>
          </a:p>
        </p:txBody>
      </p:sp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97567" y="318157"/>
            <a:ext cx="960000" cy="960000"/>
          </a:xfrm>
          <a:prstGeom prst="rect">
            <a:avLst/>
          </a:prstGeom>
        </p:spPr>
      </p:pic>
      <p:sp>
        <p:nvSpPr>
          <p:cNvPr id="36" name="Rechteck 35">
            <a:extLst>
              <a:ext uri="{FF2B5EF4-FFF2-40B4-BE49-F238E27FC236}">
                <a16:creationId xmlns:a16="http://schemas.microsoft.com/office/drawing/2014/main" id="{551D7B0F-DCAE-5B45-A92D-07BA8B987DC0}"/>
              </a:ext>
            </a:extLst>
          </p:cNvPr>
          <p:cNvSpPr/>
          <p:nvPr userDrawn="1"/>
        </p:nvSpPr>
        <p:spPr>
          <a:xfrm rot="3786198">
            <a:off x="9225878" y="2763833"/>
            <a:ext cx="2456740" cy="5158152"/>
          </a:xfrm>
          <a:custGeom>
            <a:avLst/>
            <a:gdLst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1559566 w 1559566"/>
              <a:gd name="connsiteY2" fmla="*/ 3868614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424813 w 1559566"/>
              <a:gd name="connsiteY2" fmla="*/ 366325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577634 w 1559566"/>
              <a:gd name="connsiteY2" fmla="*/ 375501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577634 w 1842555"/>
              <a:gd name="connsiteY2" fmla="*/ 3755016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634265 w 1842555"/>
              <a:gd name="connsiteY2" fmla="*/ 3783743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487189 w 1842555"/>
              <a:gd name="connsiteY2" fmla="*/ 3680657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555" h="3868614">
                <a:moveTo>
                  <a:pt x="0" y="0"/>
                </a:moveTo>
                <a:lnTo>
                  <a:pt x="1842555" y="172029"/>
                </a:lnTo>
                <a:lnTo>
                  <a:pt x="487189" y="3680657"/>
                </a:lnTo>
                <a:lnTo>
                  <a:pt x="0" y="38686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0" i="0" dirty="0">
              <a:latin typeface="Calibri" panose="02000503040000020004" pitchFamily="2" charset="0"/>
            </a:endParaRPr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31492AB0-7B02-C047-9A95-FAF70C8D8A5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353149" y="977693"/>
            <a:ext cx="8996405" cy="88819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4434" y="3835400"/>
            <a:ext cx="6478743" cy="2055501"/>
          </a:xfrm>
        </p:spPr>
        <p:txBody>
          <a:bodyPr anchor="b" anchorCtr="0"/>
          <a:lstStyle>
            <a:lvl1pPr algn="l">
              <a:defRPr sz="4667" b="1" i="0" spc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PRÄSENTATIONSTITEL BEARBEITEN</a:t>
            </a:r>
            <a:endParaRPr lang="en-US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4E9B235-21E8-9341-A119-8338AD853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3" y="5906947"/>
            <a:ext cx="3352195" cy="505675"/>
          </a:xfrm>
        </p:spPr>
        <p:txBody>
          <a:bodyPr wrap="none" lIns="0" tIns="0" rIns="0" bIns="0" anchor="ctr" anchorCtr="0">
            <a:normAutofit/>
          </a:bodyPr>
          <a:lstStyle>
            <a:lvl1pPr marL="0" indent="0">
              <a:buNone/>
              <a:defRPr sz="2800" b="0" i="0" spc="133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1612857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DC8A545D-DAD0-0540-AAC9-9A022508D0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525000" cy="6858000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97567" y="318157"/>
            <a:ext cx="960000" cy="96000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A40B9E7E-0156-544E-8B23-4556027F32C5}"/>
              </a:ext>
            </a:extLst>
          </p:cNvPr>
          <p:cNvSpPr/>
          <p:nvPr userDrawn="1"/>
        </p:nvSpPr>
        <p:spPr>
          <a:xfrm>
            <a:off x="9100970" y="6202289"/>
            <a:ext cx="3091031" cy="6588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0" i="0" dirty="0">
              <a:latin typeface="Calibri" panose="02000503040000020004" pitchFamily="2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68D3693-BBC6-414A-8E27-D8298EF983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4434" y="2138212"/>
            <a:ext cx="6478743" cy="3365416"/>
          </a:xfrm>
        </p:spPr>
        <p:txBody>
          <a:bodyPr anchor="ctr" anchorCtr="0"/>
          <a:lstStyle>
            <a:lvl1pPr algn="l">
              <a:defRPr sz="4667" b="1" i="0" spc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VIELEN DANK FÜR IHRE</a:t>
            </a:r>
            <a:br>
              <a:rPr lang="de-DE" dirty="0"/>
            </a:br>
            <a:r>
              <a:rPr lang="de-DE" dirty="0"/>
              <a:t>AUFMERKSAMKEIT.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652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80AA2AEA-20EE-1F47-ACF4-0C99D615D4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525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4434" y="3165614"/>
            <a:ext cx="8788052" cy="1282171"/>
          </a:xfrm>
        </p:spPr>
        <p:txBody>
          <a:bodyPr anchor="ctr" anchorCtr="0"/>
          <a:lstStyle>
            <a:lvl1pPr algn="l">
              <a:defRPr sz="4667" spc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PRÄSENTATIONSTITEL </a:t>
            </a:r>
            <a:br>
              <a:rPr lang="de-DE" dirty="0"/>
            </a:br>
            <a:r>
              <a:rPr lang="de-DE" dirty="0"/>
              <a:t>BEARBEITEN</a:t>
            </a:r>
            <a:endParaRPr lang="en-US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4E9B235-21E8-9341-A119-8338AD853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433" y="4470579"/>
            <a:ext cx="3352195" cy="463595"/>
          </a:xfrm>
        </p:spPr>
        <p:txBody>
          <a:bodyPr wrap="none" lIns="0" tIns="0" rIns="0" bIns="0" anchor="ctr" anchorCtr="0">
            <a:normAutofit/>
          </a:bodyPr>
          <a:lstStyle>
            <a:lvl1pPr marL="0" indent="0">
              <a:buNone/>
              <a:defRPr sz="2800" b="0" i="0" spc="133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3665372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2A6C4DE8-63EB-944F-9420-AFA164894E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525000" cy="6858000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97567" y="318157"/>
            <a:ext cx="960000" cy="96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4434" y="2138212"/>
            <a:ext cx="6478743" cy="3365416"/>
          </a:xfrm>
        </p:spPr>
        <p:txBody>
          <a:bodyPr anchor="ctr" anchorCtr="0"/>
          <a:lstStyle>
            <a:lvl1pPr algn="l">
              <a:defRPr sz="4667" b="1" i="0" spc="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ZWISCHENTITEL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847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4434" y="1440001"/>
            <a:ext cx="11523132" cy="605367"/>
          </a:xfrm>
        </p:spPr>
        <p:txBody>
          <a:bodyPr/>
          <a:lstStyle>
            <a:lvl1pPr>
              <a:defRPr spc="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434" y="3065558"/>
            <a:ext cx="11523132" cy="2825879"/>
          </a:xfrm>
        </p:spPr>
        <p:txBody>
          <a:bodyPr lIns="0" tIns="0" rIns="0" bIns="0">
            <a:normAutofit/>
          </a:bodyPr>
          <a:lstStyle>
            <a:lvl1pPr marL="374391" indent="-372591">
              <a:spcBef>
                <a:spcPts val="1000"/>
              </a:spcBef>
              <a:buSzPct val="90000"/>
              <a:buFontTx/>
              <a:buBlip>
                <a:blip r:embed="rId2"/>
              </a:buBlip>
              <a:defRPr sz="2400" b="0" i="0">
                <a:solidFill>
                  <a:srgbClr val="3C3C3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81780" indent="-372591">
              <a:spcBef>
                <a:spcPts val="1000"/>
              </a:spcBef>
              <a:buSzPct val="90000"/>
              <a:buFontTx/>
              <a:buBlip>
                <a:blip r:embed="rId2"/>
              </a:buBlip>
              <a:defRPr sz="2400" b="0" i="0">
                <a:solidFill>
                  <a:srgbClr val="3C3C3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99370" indent="-380990">
              <a:spcBef>
                <a:spcPts val="1000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160" indent="-372591">
              <a:spcBef>
                <a:spcPts val="1000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961351">
              <a:spcBef>
                <a:spcPts val="1000"/>
              </a:spcBef>
              <a:defRPr b="0" i="0">
                <a:solidFill>
                  <a:srgbClr val="3C3C3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BAFFCE6-5B0A-D047-AF37-74CD899250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434" y="2059957"/>
            <a:ext cx="11523132" cy="660400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800" b="0" i="0" spc="133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D7486DF0-5739-C444-8591-8165BD759D7F}"/>
              </a:ext>
            </a:extLst>
          </p:cNvPr>
          <p:cNvSpPr txBox="1">
            <a:spLocks/>
          </p:cNvSpPr>
          <p:nvPr userDrawn="1"/>
        </p:nvSpPr>
        <p:spPr>
          <a:xfrm>
            <a:off x="5513437" y="6237569"/>
            <a:ext cx="1178983" cy="36262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sz="1333" b="0" i="0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‹Nr.›</a:t>
            </a:fld>
            <a:endParaRPr lang="de-DE" sz="1333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0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er in Dreiec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4432" y="2950671"/>
            <a:ext cx="5638624" cy="2971157"/>
          </a:xfrm>
        </p:spPr>
        <p:txBody>
          <a:bodyPr lIns="0" tIns="0" rIns="0" bIns="0">
            <a:noAutofit/>
          </a:bodyPr>
          <a:lstStyle>
            <a:lvl1pPr marL="324592"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01916FA-D5D3-3649-805F-88EF80C0F8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434" y="2105852"/>
            <a:ext cx="5638623" cy="660400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800" b="0" i="0" spc="133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5513437" y="6237569"/>
            <a:ext cx="1178983" cy="36262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sz="1333" b="0" i="0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‹Nr.›</a:t>
            </a:fld>
            <a:endParaRPr lang="de-DE" sz="1333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434" y="1440001"/>
            <a:ext cx="5638623" cy="629567"/>
          </a:xfrm>
        </p:spPr>
        <p:txBody>
          <a:bodyPr/>
          <a:lstStyle>
            <a:lvl1pPr>
              <a:defRPr spc="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1AFD7D0B-45C0-0649-BF63-2ABAFA5036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00759" y="2309517"/>
            <a:ext cx="5193611" cy="5210763"/>
          </a:xfrm>
          <a:custGeom>
            <a:avLst/>
            <a:gdLst>
              <a:gd name="connsiteX0" fmla="*/ 0 w 2844800"/>
              <a:gd name="connsiteY0" fmla="*/ 1492250 h 1492250"/>
              <a:gd name="connsiteX1" fmla="*/ 1422400 w 2844800"/>
              <a:gd name="connsiteY1" fmla="*/ 0 h 1492250"/>
              <a:gd name="connsiteX2" fmla="*/ 2844800 w 2844800"/>
              <a:gd name="connsiteY2" fmla="*/ 1492250 h 1492250"/>
              <a:gd name="connsiteX3" fmla="*/ 0 w 2844800"/>
              <a:gd name="connsiteY3" fmla="*/ 1492250 h 1492250"/>
              <a:gd name="connsiteX0" fmla="*/ 0 w 3719689"/>
              <a:gd name="connsiteY0" fmla="*/ 1492250 h 3366205"/>
              <a:gd name="connsiteX1" fmla="*/ 1422400 w 3719689"/>
              <a:gd name="connsiteY1" fmla="*/ 0 h 3366205"/>
              <a:gd name="connsiteX2" fmla="*/ 3719689 w 3719689"/>
              <a:gd name="connsiteY2" fmla="*/ 3366205 h 3366205"/>
              <a:gd name="connsiteX3" fmla="*/ 0 w 3719689"/>
              <a:gd name="connsiteY3" fmla="*/ 1492250 h 3366205"/>
              <a:gd name="connsiteX0" fmla="*/ 0 w 3905955"/>
              <a:gd name="connsiteY0" fmla="*/ 1938161 h 3812116"/>
              <a:gd name="connsiteX1" fmla="*/ 3905955 w 3905955"/>
              <a:gd name="connsiteY1" fmla="*/ 0 h 3812116"/>
              <a:gd name="connsiteX2" fmla="*/ 3719689 w 3905955"/>
              <a:gd name="connsiteY2" fmla="*/ 3812116 h 3812116"/>
              <a:gd name="connsiteX3" fmla="*/ 0 w 3905955"/>
              <a:gd name="connsiteY3" fmla="*/ 1938161 h 3812116"/>
              <a:gd name="connsiteX0" fmla="*/ 0 w 3905955"/>
              <a:gd name="connsiteY0" fmla="*/ 1938161 h 3496027"/>
              <a:gd name="connsiteX1" fmla="*/ 3905955 w 3905955"/>
              <a:gd name="connsiteY1" fmla="*/ 0 h 3496027"/>
              <a:gd name="connsiteX2" fmla="*/ 3900311 w 3905955"/>
              <a:gd name="connsiteY2" fmla="*/ 3496027 h 3496027"/>
              <a:gd name="connsiteX3" fmla="*/ 0 w 3905955"/>
              <a:gd name="connsiteY3" fmla="*/ 1938161 h 3496027"/>
              <a:gd name="connsiteX0" fmla="*/ 0 w 3900342"/>
              <a:gd name="connsiteY0" fmla="*/ 1830917 h 3388783"/>
              <a:gd name="connsiteX1" fmla="*/ 3821289 w 3900342"/>
              <a:gd name="connsiteY1" fmla="*/ 0 h 3388783"/>
              <a:gd name="connsiteX2" fmla="*/ 3900311 w 3900342"/>
              <a:gd name="connsiteY2" fmla="*/ 3388783 h 3388783"/>
              <a:gd name="connsiteX3" fmla="*/ 0 w 3900342"/>
              <a:gd name="connsiteY3" fmla="*/ 1830917 h 3388783"/>
              <a:gd name="connsiteX0" fmla="*/ 0 w 3900561"/>
              <a:gd name="connsiteY0" fmla="*/ 1932517 h 3490383"/>
              <a:gd name="connsiteX1" fmla="*/ 3894666 w 3900561"/>
              <a:gd name="connsiteY1" fmla="*/ 0 h 3490383"/>
              <a:gd name="connsiteX2" fmla="*/ 3900311 w 3900561"/>
              <a:gd name="connsiteY2" fmla="*/ 3490383 h 3490383"/>
              <a:gd name="connsiteX3" fmla="*/ 0 w 3900561"/>
              <a:gd name="connsiteY3" fmla="*/ 1932517 h 3490383"/>
              <a:gd name="connsiteX0" fmla="*/ 0 w 3895208"/>
              <a:gd name="connsiteY0" fmla="*/ 1932517 h 3908072"/>
              <a:gd name="connsiteX1" fmla="*/ 3894666 w 3895208"/>
              <a:gd name="connsiteY1" fmla="*/ 0 h 3908072"/>
              <a:gd name="connsiteX2" fmla="*/ 3894666 w 3895208"/>
              <a:gd name="connsiteY2" fmla="*/ 3908072 h 3908072"/>
              <a:gd name="connsiteX3" fmla="*/ 0 w 3895208"/>
              <a:gd name="connsiteY3" fmla="*/ 1932517 h 390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5208" h="3908072">
                <a:moveTo>
                  <a:pt x="0" y="1932517"/>
                </a:moveTo>
                <a:lnTo>
                  <a:pt x="3894666" y="0"/>
                </a:lnTo>
                <a:cubicBezTo>
                  <a:pt x="3892785" y="1165342"/>
                  <a:pt x="3896547" y="2742730"/>
                  <a:pt x="3894666" y="3908072"/>
                </a:cubicBezTo>
                <a:lnTo>
                  <a:pt x="0" y="1932517"/>
                </a:lnTo>
                <a:close/>
              </a:path>
            </a:pathLst>
          </a:cu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r">
              <a:spcBef>
                <a:spcPts val="667"/>
              </a:spcBef>
              <a:buFont typeface="Arial" panose="020B0604020202020204" pitchFamily="34" charset="0"/>
              <a:buNone/>
              <a:defRPr sz="2133"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307DC63A-7B6C-E443-8FD2-12E8BE98F00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90153" y="1365138"/>
            <a:ext cx="2819209" cy="2828831"/>
          </a:xfrm>
          <a:custGeom>
            <a:avLst/>
            <a:gdLst>
              <a:gd name="connsiteX0" fmla="*/ 0 w 1614487"/>
              <a:gd name="connsiteY0" fmla="*/ 0 h 2119313"/>
              <a:gd name="connsiteX1" fmla="*/ 1614487 w 1614487"/>
              <a:gd name="connsiteY1" fmla="*/ 0 h 2119313"/>
              <a:gd name="connsiteX2" fmla="*/ 1614487 w 1614487"/>
              <a:gd name="connsiteY2" fmla="*/ 2119313 h 2119313"/>
              <a:gd name="connsiteX3" fmla="*/ 0 w 1614487"/>
              <a:gd name="connsiteY3" fmla="*/ 2119313 h 2119313"/>
              <a:gd name="connsiteX4" fmla="*/ 0 w 1614487"/>
              <a:gd name="connsiteY4" fmla="*/ 0 h 2119313"/>
              <a:gd name="connsiteX0" fmla="*/ 0 w 1614487"/>
              <a:gd name="connsiteY0" fmla="*/ 0 h 2119313"/>
              <a:gd name="connsiteX1" fmla="*/ 1614487 w 1614487"/>
              <a:gd name="connsiteY1" fmla="*/ 2119313 h 2119313"/>
              <a:gd name="connsiteX2" fmla="*/ 0 w 1614487"/>
              <a:gd name="connsiteY2" fmla="*/ 2119313 h 2119313"/>
              <a:gd name="connsiteX3" fmla="*/ 0 w 1614487"/>
              <a:gd name="connsiteY3" fmla="*/ 0 h 2119313"/>
              <a:gd name="connsiteX0" fmla="*/ 90054 w 1614487"/>
              <a:gd name="connsiteY0" fmla="*/ 0 h 2244004"/>
              <a:gd name="connsiteX1" fmla="*/ 1614487 w 1614487"/>
              <a:gd name="connsiteY1" fmla="*/ 2244004 h 2244004"/>
              <a:gd name="connsiteX2" fmla="*/ 0 w 1614487"/>
              <a:gd name="connsiteY2" fmla="*/ 2244004 h 2244004"/>
              <a:gd name="connsiteX3" fmla="*/ 90054 w 1614487"/>
              <a:gd name="connsiteY3" fmla="*/ 0 h 2244004"/>
              <a:gd name="connsiteX0" fmla="*/ 0 w 1524433"/>
              <a:gd name="connsiteY0" fmla="*/ 0 h 2244004"/>
              <a:gd name="connsiteX1" fmla="*/ 1524433 w 1524433"/>
              <a:gd name="connsiteY1" fmla="*/ 2244004 h 2244004"/>
              <a:gd name="connsiteX2" fmla="*/ 6927 w 1524433"/>
              <a:gd name="connsiteY2" fmla="*/ 2160877 h 2244004"/>
              <a:gd name="connsiteX3" fmla="*/ 0 w 1524433"/>
              <a:gd name="connsiteY3" fmla="*/ 0 h 2244004"/>
              <a:gd name="connsiteX0" fmla="*/ 0 w 2120179"/>
              <a:gd name="connsiteY0" fmla="*/ 0 h 2160877"/>
              <a:gd name="connsiteX1" fmla="*/ 2120179 w 2120179"/>
              <a:gd name="connsiteY1" fmla="*/ 1080223 h 2160877"/>
              <a:gd name="connsiteX2" fmla="*/ 6927 w 2120179"/>
              <a:gd name="connsiteY2" fmla="*/ 2160877 h 2160877"/>
              <a:gd name="connsiteX3" fmla="*/ 0 w 2120179"/>
              <a:gd name="connsiteY3" fmla="*/ 0 h 2160877"/>
              <a:gd name="connsiteX0" fmla="*/ 0 w 2120179"/>
              <a:gd name="connsiteY0" fmla="*/ 0 h 2147023"/>
              <a:gd name="connsiteX1" fmla="*/ 2120179 w 2120179"/>
              <a:gd name="connsiteY1" fmla="*/ 1080223 h 2147023"/>
              <a:gd name="connsiteX2" fmla="*/ 6927 w 2120179"/>
              <a:gd name="connsiteY2" fmla="*/ 2147023 h 2147023"/>
              <a:gd name="connsiteX3" fmla="*/ 0 w 2120179"/>
              <a:gd name="connsiteY3" fmla="*/ 0 h 2147023"/>
              <a:gd name="connsiteX0" fmla="*/ 6928 w 2127107"/>
              <a:gd name="connsiteY0" fmla="*/ 0 h 2147023"/>
              <a:gd name="connsiteX1" fmla="*/ 2127107 w 2127107"/>
              <a:gd name="connsiteY1" fmla="*/ 1080223 h 2147023"/>
              <a:gd name="connsiteX2" fmla="*/ 0 w 2127107"/>
              <a:gd name="connsiteY2" fmla="*/ 2147023 h 2147023"/>
              <a:gd name="connsiteX3" fmla="*/ 6928 w 2127107"/>
              <a:gd name="connsiteY3" fmla="*/ 0 h 2147023"/>
              <a:gd name="connsiteX0" fmla="*/ 338 w 2120517"/>
              <a:gd name="connsiteY0" fmla="*/ 0 h 2147023"/>
              <a:gd name="connsiteX1" fmla="*/ 2120517 w 2120517"/>
              <a:gd name="connsiteY1" fmla="*/ 1080223 h 2147023"/>
              <a:gd name="connsiteX2" fmla="*/ 6110 w 2120517"/>
              <a:gd name="connsiteY2" fmla="*/ 2147023 h 2147023"/>
              <a:gd name="connsiteX3" fmla="*/ 338 w 2120517"/>
              <a:gd name="connsiteY3" fmla="*/ 0 h 2147023"/>
              <a:gd name="connsiteX0" fmla="*/ 35503 w 2114407"/>
              <a:gd name="connsiteY0" fmla="*/ 0 h 2004148"/>
              <a:gd name="connsiteX1" fmla="*/ 2114407 w 2114407"/>
              <a:gd name="connsiteY1" fmla="*/ 937348 h 2004148"/>
              <a:gd name="connsiteX2" fmla="*/ 0 w 2114407"/>
              <a:gd name="connsiteY2" fmla="*/ 2004148 h 2004148"/>
              <a:gd name="connsiteX3" fmla="*/ 35503 w 2114407"/>
              <a:gd name="connsiteY3" fmla="*/ 0 h 2004148"/>
              <a:gd name="connsiteX0" fmla="*/ 6928 w 2114407"/>
              <a:gd name="connsiteY0" fmla="*/ 0 h 2121623"/>
              <a:gd name="connsiteX1" fmla="*/ 2114407 w 2114407"/>
              <a:gd name="connsiteY1" fmla="*/ 1054823 h 2121623"/>
              <a:gd name="connsiteX2" fmla="*/ 0 w 2114407"/>
              <a:gd name="connsiteY2" fmla="*/ 2121623 h 2121623"/>
              <a:gd name="connsiteX3" fmla="*/ 6928 w 2114407"/>
              <a:gd name="connsiteY3" fmla="*/ 0 h 2121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14407" h="2121623">
                <a:moveTo>
                  <a:pt x="6928" y="0"/>
                </a:moveTo>
                <a:lnTo>
                  <a:pt x="2114407" y="1054823"/>
                </a:lnTo>
                <a:lnTo>
                  <a:pt x="0" y="2121623"/>
                </a:lnTo>
                <a:cubicBezTo>
                  <a:pt x="2309" y="1405949"/>
                  <a:pt x="4619" y="715674"/>
                  <a:pt x="6928" y="0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133"/>
              </a:spcBef>
              <a:buFont typeface="Arial" panose="020B0604020202020204" pitchFamily="34" charset="0"/>
              <a:buNone/>
              <a:defRPr sz="1867"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328332BA-1E60-C547-87CF-B32F3589022F}"/>
              </a:ext>
            </a:extLst>
          </p:cNvPr>
          <p:cNvSpPr/>
          <p:nvPr userDrawn="1"/>
        </p:nvSpPr>
        <p:spPr>
          <a:xfrm>
            <a:off x="7000759" y="5021845"/>
            <a:ext cx="5055227" cy="4724912"/>
          </a:xfrm>
          <a:custGeom>
            <a:avLst/>
            <a:gdLst>
              <a:gd name="connsiteX0" fmla="*/ 0 w 1533886"/>
              <a:gd name="connsiteY0" fmla="*/ 0 h 2268362"/>
              <a:gd name="connsiteX1" fmla="*/ 1533886 w 1533886"/>
              <a:gd name="connsiteY1" fmla="*/ 0 h 2268362"/>
              <a:gd name="connsiteX2" fmla="*/ 1533886 w 1533886"/>
              <a:gd name="connsiteY2" fmla="*/ 2268362 h 2268362"/>
              <a:gd name="connsiteX3" fmla="*/ 0 w 1533886"/>
              <a:gd name="connsiteY3" fmla="*/ 2268362 h 2268362"/>
              <a:gd name="connsiteX4" fmla="*/ 0 w 1533886"/>
              <a:gd name="connsiteY4" fmla="*/ 0 h 2268362"/>
              <a:gd name="connsiteX0" fmla="*/ 0 w 1533886"/>
              <a:gd name="connsiteY0" fmla="*/ 0 h 2268362"/>
              <a:gd name="connsiteX1" fmla="*/ 1533886 w 1533886"/>
              <a:gd name="connsiteY1" fmla="*/ 2268362 h 2268362"/>
              <a:gd name="connsiteX2" fmla="*/ 0 w 1533886"/>
              <a:gd name="connsiteY2" fmla="*/ 2268362 h 2268362"/>
              <a:gd name="connsiteX3" fmla="*/ 0 w 1533886"/>
              <a:gd name="connsiteY3" fmla="*/ 0 h 2268362"/>
              <a:gd name="connsiteX0" fmla="*/ 0 w 3896086"/>
              <a:gd name="connsiteY0" fmla="*/ 0 h 2268362"/>
              <a:gd name="connsiteX1" fmla="*/ 3896086 w 3896086"/>
              <a:gd name="connsiteY1" fmla="*/ 1938162 h 2268362"/>
              <a:gd name="connsiteX2" fmla="*/ 0 w 3896086"/>
              <a:gd name="connsiteY2" fmla="*/ 2268362 h 2268362"/>
              <a:gd name="connsiteX3" fmla="*/ 0 w 3896086"/>
              <a:gd name="connsiteY3" fmla="*/ 0 h 2268362"/>
              <a:gd name="connsiteX0" fmla="*/ 0 w 4607286"/>
              <a:gd name="connsiteY0" fmla="*/ 0 h 2306462"/>
              <a:gd name="connsiteX1" fmla="*/ 4607286 w 4607286"/>
              <a:gd name="connsiteY1" fmla="*/ 2306462 h 2306462"/>
              <a:gd name="connsiteX2" fmla="*/ 0 w 4607286"/>
              <a:gd name="connsiteY2" fmla="*/ 2268362 h 2306462"/>
              <a:gd name="connsiteX3" fmla="*/ 0 w 4607286"/>
              <a:gd name="connsiteY3" fmla="*/ 0 h 2306462"/>
              <a:gd name="connsiteX0" fmla="*/ 12700 w 4619986"/>
              <a:gd name="connsiteY0" fmla="*/ 0 h 4262262"/>
              <a:gd name="connsiteX1" fmla="*/ 4619986 w 4619986"/>
              <a:gd name="connsiteY1" fmla="*/ 2306462 h 4262262"/>
              <a:gd name="connsiteX2" fmla="*/ 0 w 4619986"/>
              <a:gd name="connsiteY2" fmla="*/ 4262262 h 4262262"/>
              <a:gd name="connsiteX3" fmla="*/ 12700 w 4619986"/>
              <a:gd name="connsiteY3" fmla="*/ 0 h 4262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19986" h="4262262">
                <a:moveTo>
                  <a:pt x="12700" y="0"/>
                </a:moveTo>
                <a:lnTo>
                  <a:pt x="4619986" y="2306462"/>
                </a:lnTo>
                <a:lnTo>
                  <a:pt x="0" y="4262262"/>
                </a:lnTo>
                <a:cubicBezTo>
                  <a:pt x="4233" y="2841508"/>
                  <a:pt x="8467" y="1420754"/>
                  <a:pt x="12700" y="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52000">
                <a:schemeClr val="tx1"/>
              </a:gs>
              <a:gs pos="98000">
                <a:schemeClr val="accent1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0" i="0" dirty="0">
              <a:latin typeface="Calibri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305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Quadr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4432" y="2950671"/>
            <a:ext cx="5638624" cy="2971157"/>
          </a:xfrm>
        </p:spPr>
        <p:txBody>
          <a:bodyPr lIns="0" tIns="0" rIns="0" bIns="0">
            <a:noAutofit/>
          </a:bodyPr>
          <a:lstStyle>
            <a:lvl1pPr marL="324592"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01916FA-D5D3-3649-805F-88EF80C0F8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434" y="2105852"/>
            <a:ext cx="5638623" cy="660400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800" b="0" i="0" spc="133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11" name="Bildplatzhalter 9">
            <a:extLst>
              <a:ext uri="{FF2B5EF4-FFF2-40B4-BE49-F238E27FC236}">
                <a16:creationId xmlns:a16="http://schemas.microsoft.com/office/drawing/2014/main" id="{38FCB7D0-646F-AF48-A2B8-12A09927B9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27649" y="1440001"/>
            <a:ext cx="5529919" cy="4482176"/>
          </a:xfrm>
          <a:solidFill>
            <a:schemeClr val="accent6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5513437" y="6237569"/>
            <a:ext cx="1178983" cy="36262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sz="1333" b="0" i="0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‹Nr.›</a:t>
            </a:fld>
            <a:endParaRPr lang="de-DE" sz="1333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434" y="1440001"/>
            <a:ext cx="5638623" cy="629567"/>
          </a:xfrm>
        </p:spPr>
        <p:txBody>
          <a:bodyPr/>
          <a:lstStyle>
            <a:lvl1pPr>
              <a:defRPr spc="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765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9">
            <a:extLst>
              <a:ext uri="{FF2B5EF4-FFF2-40B4-BE49-F238E27FC236}">
                <a16:creationId xmlns:a16="http://schemas.microsoft.com/office/drawing/2014/main" id="{38FCB7D0-646F-AF48-A2B8-12A09927B9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3376" y="1440001"/>
            <a:ext cx="11524192" cy="4482176"/>
          </a:xfrm>
          <a:solidFill>
            <a:schemeClr val="accent6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5513437" y="6237569"/>
            <a:ext cx="1178983" cy="36262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sz="1333" b="0" i="0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‹Nr.›</a:t>
            </a:fld>
            <a:endParaRPr lang="de-DE" sz="1333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205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5513437" y="6237569"/>
            <a:ext cx="1178983" cy="36262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sz="1333" b="0" i="0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‹Nr.›</a:t>
            </a:fld>
            <a:endParaRPr lang="de-DE" sz="1333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434" y="1440001"/>
            <a:ext cx="5638623" cy="629567"/>
          </a:xfrm>
        </p:spPr>
        <p:txBody>
          <a:bodyPr/>
          <a:lstStyle>
            <a:lvl1pPr>
              <a:defRPr spc="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13" name="SmartArt-Platzhalter 3">
            <a:extLst>
              <a:ext uri="{FF2B5EF4-FFF2-40B4-BE49-F238E27FC236}">
                <a16:creationId xmlns:a16="http://schemas.microsoft.com/office/drawing/2014/main" id="{55665241-B298-6C48-8846-F34E0522A230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334434" y="2319867"/>
            <a:ext cx="11523133" cy="360256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Klicken Sie auf das Symbol, um die SmartArt-Grafik hinzuzufügen</a:t>
            </a:r>
          </a:p>
        </p:txBody>
      </p:sp>
    </p:spTree>
    <p:extLst>
      <p:ext uri="{BB962C8B-B14F-4D97-AF65-F5344CB8AC3E}">
        <p14:creationId xmlns:p14="http://schemas.microsoft.com/office/powerpoint/2010/main" val="4180139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5513437" y="6237569"/>
            <a:ext cx="1178983" cy="36262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sz="1333" b="0" i="0" smtClean="0"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‹Nr.›</a:t>
            </a:fld>
            <a:endParaRPr lang="de-DE" sz="1333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08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4434" y="1821033"/>
            <a:ext cx="10296535" cy="6053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34" y="2639367"/>
            <a:ext cx="11523132" cy="35375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70113CA0-0DD7-9548-B4A8-43615A11C389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897567" y="318157"/>
            <a:ext cx="960000" cy="960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36E83AFE-0D76-C240-A33D-8D8C0966DBEB}"/>
              </a:ext>
            </a:extLst>
          </p:cNvPr>
          <p:cNvSpPr txBox="1"/>
          <p:nvPr userDrawn="1"/>
        </p:nvSpPr>
        <p:spPr>
          <a:xfrm>
            <a:off x="334434" y="6382032"/>
            <a:ext cx="6349549" cy="20512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333" b="0" i="0" dirty="0">
                <a:solidFill>
                  <a:srgbClr val="3C3C3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Titel | | XX.XX.2024, Ort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1566813-E909-A142-B31F-03FCE51CCD4D}"/>
              </a:ext>
            </a:extLst>
          </p:cNvPr>
          <p:cNvSpPr txBox="1"/>
          <p:nvPr userDrawn="1"/>
        </p:nvSpPr>
        <p:spPr>
          <a:xfrm>
            <a:off x="8153401" y="6181558"/>
            <a:ext cx="3712041" cy="4102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DE" sz="1333" b="0" i="0" kern="1200" dirty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IG Metall</a:t>
            </a:r>
          </a:p>
          <a:p>
            <a:pPr algn="r"/>
            <a:r>
              <a:rPr lang="de-DE" sz="1333" b="1" i="0" kern="1200" dirty="0">
                <a:solidFill>
                  <a:srgbClr val="3C3C3B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Vorstand</a:t>
            </a:r>
          </a:p>
        </p:txBody>
      </p:sp>
    </p:spTree>
    <p:extLst>
      <p:ext uri="{BB962C8B-B14F-4D97-AF65-F5344CB8AC3E}">
        <p14:creationId xmlns:p14="http://schemas.microsoft.com/office/powerpoint/2010/main" val="3364834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sldNum="0"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667" b="1" i="0" kern="1200" cap="all" spc="0" baseline="0">
          <a:solidFill>
            <a:srgbClr val="E3051B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594" indent="-324592" algn="l" defTabSz="914377" rtl="0" eaLnBrk="1" latinLnBrk="0" hangingPunct="1">
        <a:lnSpc>
          <a:spcPct val="90000"/>
        </a:lnSpc>
        <a:spcBef>
          <a:spcPts val="1000"/>
        </a:spcBef>
        <a:buSzPct val="90000"/>
        <a:buFontTx/>
        <a:buBlip>
          <a:blip r:embed="rId13"/>
        </a:buBlip>
        <a:defRPr sz="2400" b="0" i="0" kern="1200">
          <a:solidFill>
            <a:srgbClr val="3C3C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783" indent="-324592" algn="l" defTabSz="914377" rtl="0" eaLnBrk="1" latinLnBrk="0" hangingPunct="1">
        <a:lnSpc>
          <a:spcPct val="90000"/>
        </a:lnSpc>
        <a:spcBef>
          <a:spcPts val="500"/>
        </a:spcBef>
        <a:buSzPct val="90000"/>
        <a:buFontTx/>
        <a:buBlip>
          <a:blip r:embed="rId13"/>
        </a:buBlip>
        <a:defRPr sz="2400" b="0" i="0" kern="1200">
          <a:solidFill>
            <a:srgbClr val="3C3C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046974" indent="-324592" algn="l" defTabSz="914377" rtl="0" eaLnBrk="1" latinLnBrk="0" hangingPunct="1">
        <a:lnSpc>
          <a:spcPct val="90000"/>
        </a:lnSpc>
        <a:spcBef>
          <a:spcPts val="500"/>
        </a:spcBef>
        <a:buSzPct val="90000"/>
        <a:buFontTx/>
        <a:buBlip>
          <a:blip r:embed="rId13"/>
        </a:buBlip>
        <a:defRPr sz="2400" b="0" i="0" kern="1200">
          <a:solidFill>
            <a:srgbClr val="3C3C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408165" indent="-324592" algn="l" defTabSz="914377" rtl="0" eaLnBrk="1" latinLnBrk="0" hangingPunct="1">
        <a:lnSpc>
          <a:spcPct val="90000"/>
        </a:lnSpc>
        <a:spcBef>
          <a:spcPts val="500"/>
        </a:spcBef>
        <a:buSzPct val="90000"/>
        <a:buFontTx/>
        <a:buBlip>
          <a:blip r:embed="rId13"/>
        </a:buBlip>
        <a:defRPr sz="2400" b="0" i="0" kern="1200">
          <a:solidFill>
            <a:srgbClr val="3C3C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769356" indent="-324592" algn="l" defTabSz="914377" rtl="0" eaLnBrk="1" latinLnBrk="0" hangingPunct="1">
        <a:lnSpc>
          <a:spcPct val="90000"/>
        </a:lnSpc>
        <a:spcBef>
          <a:spcPts val="500"/>
        </a:spcBef>
        <a:buFontTx/>
        <a:buBlip>
          <a:blip r:embed="rId13"/>
        </a:buBlip>
        <a:defRPr sz="2400" b="0" i="0" kern="1200">
          <a:solidFill>
            <a:srgbClr val="3C3C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rgbClr val="3C3C3B"/>
          </a:solidFill>
          <a:latin typeface="Calibri" panose="02000503040000020004" pitchFamily="2" charset="0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146">
          <p15:clr>
            <a:srgbClr val="F26B43"/>
          </p15:clr>
        </p15:guide>
        <p15:guide id="6" orient="horz" pos="309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erade Verbindung mit Pfeil 1">
            <a:extLst>
              <a:ext uri="{FF2B5EF4-FFF2-40B4-BE49-F238E27FC236}">
                <a16:creationId xmlns:a16="http://schemas.microsoft.com/office/drawing/2014/main" id="{179DB736-D4E0-943E-1E1B-EC65D5AD3CE7}"/>
              </a:ext>
            </a:extLst>
          </p:cNvPr>
          <p:cNvCxnSpPr>
            <a:cxnSpLocks/>
          </p:cNvCxnSpPr>
          <p:nvPr/>
        </p:nvCxnSpPr>
        <p:spPr>
          <a:xfrm>
            <a:off x="348507" y="4526795"/>
            <a:ext cx="11597960" cy="0"/>
          </a:xfrm>
          <a:prstGeom prst="straightConnector1">
            <a:avLst/>
          </a:prstGeom>
          <a:ln w="38100">
            <a:solidFill>
              <a:srgbClr val="EAB5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9" name="Gruppieren 78">
            <a:extLst>
              <a:ext uri="{FF2B5EF4-FFF2-40B4-BE49-F238E27FC236}">
                <a16:creationId xmlns:a16="http://schemas.microsoft.com/office/drawing/2014/main" id="{539DDE02-A076-E3BC-C61D-30FF25278CC5}"/>
              </a:ext>
            </a:extLst>
          </p:cNvPr>
          <p:cNvGrpSpPr/>
          <p:nvPr/>
        </p:nvGrpSpPr>
        <p:grpSpPr>
          <a:xfrm>
            <a:off x="4694648" y="2092837"/>
            <a:ext cx="2216489" cy="2536611"/>
            <a:chOff x="3057709" y="1569628"/>
            <a:chExt cx="1662367" cy="1902458"/>
          </a:xfrm>
        </p:grpSpPr>
        <p:grpSp>
          <p:nvGrpSpPr>
            <p:cNvPr id="78" name="Gruppieren 77">
              <a:extLst>
                <a:ext uri="{FF2B5EF4-FFF2-40B4-BE49-F238E27FC236}">
                  <a16:creationId xmlns:a16="http://schemas.microsoft.com/office/drawing/2014/main" id="{44271699-ED29-D12D-7E21-DF2FBA4A0B95}"/>
                </a:ext>
              </a:extLst>
            </p:cNvPr>
            <p:cNvGrpSpPr/>
            <p:nvPr/>
          </p:nvGrpSpPr>
          <p:grpSpPr>
            <a:xfrm>
              <a:off x="3057709" y="1771946"/>
              <a:ext cx="222593" cy="1700140"/>
              <a:chOff x="3057709" y="1771946"/>
              <a:chExt cx="222593" cy="1700140"/>
            </a:xfrm>
          </p:grpSpPr>
          <p:sp>
            <p:nvSpPr>
              <p:cNvPr id="21" name="Raute 20">
                <a:extLst>
                  <a:ext uri="{FF2B5EF4-FFF2-40B4-BE49-F238E27FC236}">
                    <a16:creationId xmlns:a16="http://schemas.microsoft.com/office/drawing/2014/main" id="{085EA854-9714-DFEA-5338-61628191C341}"/>
                  </a:ext>
                </a:extLst>
              </p:cNvPr>
              <p:cNvSpPr/>
              <p:nvPr/>
            </p:nvSpPr>
            <p:spPr>
              <a:xfrm>
                <a:off x="3057709" y="3318682"/>
                <a:ext cx="153404" cy="153404"/>
              </a:xfrm>
              <a:prstGeom prst="diamond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 sz="2400" dirty="0"/>
              </a:p>
            </p:txBody>
          </p:sp>
          <p:cxnSp>
            <p:nvCxnSpPr>
              <p:cNvPr id="22" name="Gerader Verbinder 21">
                <a:extLst>
                  <a:ext uri="{FF2B5EF4-FFF2-40B4-BE49-F238E27FC236}">
                    <a16:creationId xmlns:a16="http://schemas.microsoft.com/office/drawing/2014/main" id="{224F768F-770D-9295-94CC-A4973CFA2E2F}"/>
                  </a:ext>
                </a:extLst>
              </p:cNvPr>
              <p:cNvCxnSpPr>
                <a:cxnSpLocks/>
                <a:stCxn id="21" idx="0"/>
              </p:cNvCxnSpPr>
              <p:nvPr/>
            </p:nvCxnSpPr>
            <p:spPr>
              <a:xfrm flipV="1">
                <a:off x="3134411" y="1771946"/>
                <a:ext cx="0" cy="1546736"/>
              </a:xfrm>
              <a:prstGeom prst="line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Gerader Verbinder 22">
                <a:extLst>
                  <a:ext uri="{FF2B5EF4-FFF2-40B4-BE49-F238E27FC236}">
                    <a16:creationId xmlns:a16="http://schemas.microsoft.com/office/drawing/2014/main" id="{C84DE37A-EC7E-A40E-AEC6-94D9CF57501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134411" y="1771946"/>
                <a:ext cx="145891" cy="0"/>
              </a:xfrm>
              <a:prstGeom prst="line">
                <a:avLst/>
              </a:prstGeom>
              <a:ln>
                <a:solidFill>
                  <a:srgbClr val="EAB5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Shape 603">
              <a:extLst>
                <a:ext uri="{FF2B5EF4-FFF2-40B4-BE49-F238E27FC236}">
                  <a16:creationId xmlns:a16="http://schemas.microsoft.com/office/drawing/2014/main" id="{B9AD5BA4-E308-036D-D4BB-155B17809579}"/>
                </a:ext>
              </a:extLst>
            </p:cNvPr>
            <p:cNvSpPr/>
            <p:nvPr/>
          </p:nvSpPr>
          <p:spPr>
            <a:xfrm>
              <a:off x="3207356" y="1569628"/>
              <a:ext cx="1343525" cy="22375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121883" tIns="60933" rIns="121883" bIns="60933" anchor="t" anchorCtr="0">
              <a:noAutofit/>
            </a:bodyPr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30000"/>
                </a:lnSpc>
                <a:buSzPct val="25000"/>
              </a:pPr>
              <a:r>
                <a:rPr lang="de-DE" sz="1867" b="1" dirty="0">
                  <a:solidFill>
                    <a:srgbClr val="EAB500"/>
                  </a:solidFill>
                  <a:latin typeface="+mj-lt"/>
                  <a:ea typeface="Roboto"/>
                  <a:cs typeface="Roboto"/>
                  <a:sym typeface="Roboto"/>
                </a:rPr>
                <a:t>17./18.02.2025</a:t>
              </a:r>
              <a:endParaRPr lang="id-ID" sz="1867" b="1" dirty="0">
                <a:solidFill>
                  <a:srgbClr val="EAB500"/>
                </a:solidFill>
                <a:latin typeface="+mj-lt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" name="Shape 603">
              <a:extLst>
                <a:ext uri="{FF2B5EF4-FFF2-40B4-BE49-F238E27FC236}">
                  <a16:creationId xmlns:a16="http://schemas.microsoft.com/office/drawing/2014/main" id="{F2FC11C6-5D84-22B7-DF21-B9B8ABE8C7B9}"/>
                </a:ext>
              </a:extLst>
            </p:cNvPr>
            <p:cNvSpPr/>
            <p:nvPr/>
          </p:nvSpPr>
          <p:spPr>
            <a:xfrm>
              <a:off x="3280302" y="1830965"/>
              <a:ext cx="1439774" cy="68285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121883" tIns="60933" rIns="121883" bIns="60933" anchor="t" anchorCtr="0">
              <a:noAutofit/>
            </a:bodyPr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30000"/>
                </a:lnSpc>
                <a:buSzPct val="25000"/>
              </a:pPr>
              <a:r>
                <a:rPr lang="de-DE" sz="1333" b="1" dirty="0">
                  <a:solidFill>
                    <a:schemeClr val="bg2">
                      <a:lumMod val="50000"/>
                    </a:schemeClr>
                  </a:solidFill>
                  <a:latin typeface="Meta IGM" panose="02000503040000020004" pitchFamily="2" charset="0"/>
                  <a:ea typeface="Roboto"/>
                  <a:cs typeface="Roboto"/>
                  <a:sym typeface="Roboto"/>
                </a:rPr>
                <a:t>Vorstandsklausur Kündigung und Forderungsbeschluss</a:t>
              </a:r>
              <a:endParaRPr lang="id-ID" sz="1333" b="1" dirty="0">
                <a:solidFill>
                  <a:schemeClr val="bg2">
                    <a:lumMod val="50000"/>
                  </a:schemeClr>
                </a:solidFill>
                <a:latin typeface="Meta IGM" panose="02000503040000020004" pitchFamily="2" charset="0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62" name="Gruppieren 61">
            <a:extLst>
              <a:ext uri="{FF2B5EF4-FFF2-40B4-BE49-F238E27FC236}">
                <a16:creationId xmlns:a16="http://schemas.microsoft.com/office/drawing/2014/main" id="{255C9959-4CE5-670A-F73C-95A3D919C219}"/>
              </a:ext>
            </a:extLst>
          </p:cNvPr>
          <p:cNvGrpSpPr/>
          <p:nvPr/>
        </p:nvGrpSpPr>
        <p:grpSpPr>
          <a:xfrm>
            <a:off x="6922971" y="2649124"/>
            <a:ext cx="1725719" cy="1844464"/>
            <a:chOff x="3871770" y="1949533"/>
            <a:chExt cx="1294289" cy="1383348"/>
          </a:xfrm>
        </p:grpSpPr>
        <p:sp>
          <p:nvSpPr>
            <p:cNvPr id="43" name="Pfeil: nach unten 42">
              <a:extLst>
                <a:ext uri="{FF2B5EF4-FFF2-40B4-BE49-F238E27FC236}">
                  <a16:creationId xmlns:a16="http://schemas.microsoft.com/office/drawing/2014/main" id="{E47CE526-8338-E34E-6836-9CADED1FF701}"/>
                </a:ext>
              </a:extLst>
            </p:cNvPr>
            <p:cNvSpPr/>
            <p:nvPr/>
          </p:nvSpPr>
          <p:spPr>
            <a:xfrm>
              <a:off x="4426512" y="2441832"/>
              <a:ext cx="184807" cy="891049"/>
            </a:xfrm>
            <a:prstGeom prst="downArrow">
              <a:avLst/>
            </a:prstGeom>
            <a:solidFill>
              <a:srgbClr val="EAB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 sz="2400" dirty="0"/>
            </a:p>
          </p:txBody>
        </p:sp>
        <p:grpSp>
          <p:nvGrpSpPr>
            <p:cNvPr id="61" name="Gruppieren 60">
              <a:extLst>
                <a:ext uri="{FF2B5EF4-FFF2-40B4-BE49-F238E27FC236}">
                  <a16:creationId xmlns:a16="http://schemas.microsoft.com/office/drawing/2014/main" id="{7890F73F-3017-AEC3-C4E8-40F7CCE99F33}"/>
                </a:ext>
              </a:extLst>
            </p:cNvPr>
            <p:cNvGrpSpPr/>
            <p:nvPr/>
          </p:nvGrpSpPr>
          <p:grpSpPr>
            <a:xfrm>
              <a:off x="3871770" y="1949533"/>
              <a:ext cx="1294289" cy="700726"/>
              <a:chOff x="3871770" y="1949533"/>
              <a:chExt cx="1294289" cy="700726"/>
            </a:xfrm>
          </p:grpSpPr>
          <p:sp>
            <p:nvSpPr>
              <p:cNvPr id="59" name="Shape 603">
                <a:extLst>
                  <a:ext uri="{FF2B5EF4-FFF2-40B4-BE49-F238E27FC236}">
                    <a16:creationId xmlns:a16="http://schemas.microsoft.com/office/drawing/2014/main" id="{38CA20EF-B3B8-2DF7-A707-9929285CED3E}"/>
                  </a:ext>
                </a:extLst>
              </p:cNvPr>
              <p:cNvSpPr/>
              <p:nvPr/>
            </p:nvSpPr>
            <p:spPr>
              <a:xfrm>
                <a:off x="4039898" y="1949533"/>
                <a:ext cx="958034" cy="223758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lIns="121883" tIns="60933" rIns="121883" bIns="60933" anchor="t" anchorCtr="0">
                <a:noAutofit/>
              </a:bodyPr>
              <a:lstStyle>
                <a:defPPr>
                  <a:defRPr lang="de-DE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30000"/>
                  </a:lnSpc>
                  <a:buSzPct val="25000"/>
                </a:pPr>
                <a:r>
                  <a:rPr lang="de-DE" sz="1867" b="1" dirty="0">
                    <a:solidFill>
                      <a:srgbClr val="EAB500"/>
                    </a:solidFill>
                    <a:latin typeface="+mj-lt"/>
                    <a:ea typeface="Roboto"/>
                    <a:cs typeface="Roboto"/>
                    <a:sym typeface="Roboto"/>
                  </a:rPr>
                  <a:t>31.03.2025</a:t>
                </a:r>
                <a:endParaRPr lang="id-ID" sz="1867" b="1" dirty="0">
                  <a:solidFill>
                    <a:srgbClr val="EAB500"/>
                  </a:solidFill>
                  <a:latin typeface="+mj-lt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60" name="Shape 603">
                <a:extLst>
                  <a:ext uri="{FF2B5EF4-FFF2-40B4-BE49-F238E27FC236}">
                    <a16:creationId xmlns:a16="http://schemas.microsoft.com/office/drawing/2014/main" id="{D134BF72-1428-E038-7799-45C9EE3D8AAB}"/>
                  </a:ext>
                </a:extLst>
              </p:cNvPr>
              <p:cNvSpPr/>
              <p:nvPr/>
            </p:nvSpPr>
            <p:spPr>
              <a:xfrm>
                <a:off x="3871770" y="2202745"/>
                <a:ext cx="1294289" cy="447514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lIns="121883" tIns="60933" rIns="121883" bIns="60933" anchor="t" anchorCtr="0">
                <a:noAutofit/>
              </a:bodyPr>
              <a:lstStyle>
                <a:defPPr>
                  <a:defRPr lang="de-DE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30000"/>
                  </a:lnSpc>
                  <a:buSzPct val="25000"/>
                </a:pPr>
                <a:r>
                  <a:rPr lang="de-DE" sz="1200" b="1" dirty="0">
                    <a:solidFill>
                      <a:schemeClr val="bg2">
                        <a:lumMod val="50000"/>
                      </a:schemeClr>
                    </a:solidFill>
                    <a:latin typeface="Century Gothic" panose="020B0502020202020204" pitchFamily="34" charset="0"/>
                    <a:ea typeface="Roboto"/>
                    <a:cs typeface="Roboto"/>
                    <a:sym typeface="Roboto"/>
                  </a:rPr>
                  <a:t>Ende Friedenspflicht</a:t>
                </a:r>
                <a:endParaRPr lang="id-ID" sz="1200" b="1" dirty="0">
                  <a:solidFill>
                    <a:schemeClr val="bg2">
                      <a:lumMod val="50000"/>
                    </a:schemeClr>
                  </a:solidFill>
                  <a:latin typeface="Century Gothic" panose="020B0502020202020204" pitchFamily="34" charset="0"/>
                  <a:ea typeface="Roboto"/>
                  <a:cs typeface="Roboto"/>
                  <a:sym typeface="Roboto"/>
                </a:endParaRPr>
              </a:p>
            </p:txBody>
          </p:sp>
        </p:grpSp>
      </p:grpSp>
      <p:pic>
        <p:nvPicPr>
          <p:cNvPr id="37" name="Grafik 36" descr="Kfz-Tarifrunde 2025">
            <a:extLst>
              <a:ext uri="{FF2B5EF4-FFF2-40B4-BE49-F238E27FC236}">
                <a16:creationId xmlns:a16="http://schemas.microsoft.com/office/drawing/2014/main" id="{FE653BCD-AB5B-6E25-9D34-02EE8016D4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869" y="1357319"/>
            <a:ext cx="2208809" cy="1634296"/>
          </a:xfrm>
          <a:prstGeom prst="rect">
            <a:avLst/>
          </a:prstGeom>
        </p:spPr>
      </p:pic>
      <p:grpSp>
        <p:nvGrpSpPr>
          <p:cNvPr id="97" name="Gruppieren 96">
            <a:extLst>
              <a:ext uri="{FF2B5EF4-FFF2-40B4-BE49-F238E27FC236}">
                <a16:creationId xmlns:a16="http://schemas.microsoft.com/office/drawing/2014/main" id="{DEFBE641-B39D-0C41-E84C-C9B539C52E70}"/>
              </a:ext>
            </a:extLst>
          </p:cNvPr>
          <p:cNvGrpSpPr/>
          <p:nvPr/>
        </p:nvGrpSpPr>
        <p:grpSpPr>
          <a:xfrm>
            <a:off x="1661241" y="3711349"/>
            <a:ext cx="1240084" cy="889689"/>
            <a:chOff x="956926" y="2783511"/>
            <a:chExt cx="930063" cy="667267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5ED6C642-2D81-B7C1-0F4C-3D45C758A5B1}"/>
                </a:ext>
              </a:extLst>
            </p:cNvPr>
            <p:cNvSpPr/>
            <p:nvPr/>
          </p:nvSpPr>
          <p:spPr>
            <a:xfrm>
              <a:off x="1366162" y="3339414"/>
              <a:ext cx="111364" cy="1113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 sz="2400" dirty="0"/>
            </a:p>
          </p:txBody>
        </p:sp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D24D4444-4C70-9122-5CE7-B539383DC543}"/>
                </a:ext>
              </a:extLst>
            </p:cNvPr>
            <p:cNvSpPr txBox="1"/>
            <p:nvPr/>
          </p:nvSpPr>
          <p:spPr>
            <a:xfrm>
              <a:off x="956926" y="3049882"/>
              <a:ext cx="930063" cy="25391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400" dirty="0">
                  <a:solidFill>
                    <a:srgbClr val="EAB500"/>
                  </a:solidFill>
                  <a:latin typeface="+mj-lt"/>
                </a:rPr>
                <a:t>Nov/Dez 2024</a:t>
              </a:r>
            </a:p>
          </p:txBody>
        </p:sp>
        <p:sp>
          <p:nvSpPr>
            <p:cNvPr id="12" name="Shape 603">
              <a:extLst>
                <a:ext uri="{FF2B5EF4-FFF2-40B4-BE49-F238E27FC236}">
                  <a16:creationId xmlns:a16="http://schemas.microsoft.com/office/drawing/2014/main" id="{C15FD28F-5A90-3C22-FEB1-7FC1C5E318F0}"/>
                </a:ext>
              </a:extLst>
            </p:cNvPr>
            <p:cNvSpPr/>
            <p:nvPr/>
          </p:nvSpPr>
          <p:spPr>
            <a:xfrm>
              <a:off x="968343" y="2783511"/>
              <a:ext cx="915269" cy="44751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121883" tIns="60933" rIns="121883" bIns="60933" anchor="t" anchorCtr="0">
              <a:noAutofit/>
            </a:bodyPr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30000"/>
                </a:lnSpc>
                <a:buSzPct val="25000"/>
              </a:pPr>
              <a:r>
                <a:rPr lang="de-DE" sz="800" dirty="0">
                  <a:solidFill>
                    <a:schemeClr val="bg2">
                      <a:lumMod val="50000"/>
                    </a:schemeClr>
                  </a:solidFill>
                  <a:latin typeface="Meta IGM" panose="02000503040000020004" pitchFamily="2" charset="0"/>
                  <a:ea typeface="Roboto"/>
                  <a:cs typeface="Roboto"/>
                  <a:sym typeface="Roboto"/>
                </a:rPr>
                <a:t>Beginn der</a:t>
              </a:r>
            </a:p>
            <a:p>
              <a:pPr>
                <a:lnSpc>
                  <a:spcPct val="130000"/>
                </a:lnSpc>
                <a:buSzPct val="25000"/>
              </a:pPr>
              <a:r>
                <a:rPr lang="de-DE" sz="800" dirty="0">
                  <a:solidFill>
                    <a:schemeClr val="bg2">
                      <a:lumMod val="50000"/>
                    </a:schemeClr>
                  </a:solidFill>
                  <a:latin typeface="Meta IGM" panose="02000503040000020004" pitchFamily="2" charset="0"/>
                  <a:ea typeface="Roboto"/>
                  <a:cs typeface="Roboto"/>
                  <a:sym typeface="Roboto"/>
                </a:rPr>
                <a:t>Forderungsdiskussion</a:t>
              </a:r>
              <a:endParaRPr lang="id-ID" sz="800" dirty="0">
                <a:solidFill>
                  <a:schemeClr val="bg2">
                    <a:lumMod val="50000"/>
                  </a:schemeClr>
                </a:solidFill>
                <a:latin typeface="Meta IGM" panose="02000503040000020004" pitchFamily="2" charset="0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89" name="Gruppieren 88">
            <a:extLst>
              <a:ext uri="{FF2B5EF4-FFF2-40B4-BE49-F238E27FC236}">
                <a16:creationId xmlns:a16="http://schemas.microsoft.com/office/drawing/2014/main" id="{B5050E51-8EDA-2549-2507-DC425379AC09}"/>
              </a:ext>
            </a:extLst>
          </p:cNvPr>
          <p:cNvGrpSpPr/>
          <p:nvPr/>
        </p:nvGrpSpPr>
        <p:grpSpPr>
          <a:xfrm>
            <a:off x="8513231" y="3522381"/>
            <a:ext cx="1663792" cy="1065459"/>
            <a:chOff x="5745231" y="2642356"/>
            <a:chExt cx="1247844" cy="799094"/>
          </a:xfrm>
        </p:grpSpPr>
        <p:sp>
          <p:nvSpPr>
            <p:cNvPr id="4" name="Ellipse 3">
              <a:extLst>
                <a:ext uri="{FF2B5EF4-FFF2-40B4-BE49-F238E27FC236}">
                  <a16:creationId xmlns:a16="http://schemas.microsoft.com/office/drawing/2014/main" id="{ECB51636-C8FF-2CE8-4AE2-6702D7D6AD9A}"/>
                </a:ext>
              </a:extLst>
            </p:cNvPr>
            <p:cNvSpPr/>
            <p:nvPr/>
          </p:nvSpPr>
          <p:spPr>
            <a:xfrm>
              <a:off x="6029989" y="3330086"/>
              <a:ext cx="101240" cy="1113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 sz="2400" dirty="0"/>
            </a:p>
          </p:txBody>
        </p:sp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3D9A8E23-370E-6E1E-50F4-3F574D925F78}"/>
                </a:ext>
              </a:extLst>
            </p:cNvPr>
            <p:cNvSpPr txBox="1"/>
            <p:nvPr/>
          </p:nvSpPr>
          <p:spPr>
            <a:xfrm>
              <a:off x="5745231" y="2907331"/>
              <a:ext cx="670375" cy="39241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400" dirty="0">
                  <a:solidFill>
                    <a:srgbClr val="EAB500"/>
                  </a:solidFill>
                  <a:latin typeface="+mj-lt"/>
                </a:rPr>
                <a:t>Apr 2025</a:t>
              </a:r>
            </a:p>
            <a:p>
              <a:pPr algn="ctr"/>
              <a:r>
                <a:rPr lang="de-DE" sz="1200" dirty="0">
                  <a:solidFill>
                    <a:srgbClr val="EAB500"/>
                  </a:solidFill>
                  <a:latin typeface="+mj-lt"/>
                </a:rPr>
                <a:t>(KW 17/18)</a:t>
              </a:r>
            </a:p>
          </p:txBody>
        </p:sp>
        <p:sp>
          <p:nvSpPr>
            <p:cNvPr id="7" name="Shape 603">
              <a:extLst>
                <a:ext uri="{FF2B5EF4-FFF2-40B4-BE49-F238E27FC236}">
                  <a16:creationId xmlns:a16="http://schemas.microsoft.com/office/drawing/2014/main" id="{0B921A18-F7DB-C362-F963-2258FB34B797}"/>
                </a:ext>
              </a:extLst>
            </p:cNvPr>
            <p:cNvSpPr/>
            <p:nvPr/>
          </p:nvSpPr>
          <p:spPr>
            <a:xfrm>
              <a:off x="5758011" y="2642356"/>
              <a:ext cx="1235064" cy="44751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121883" tIns="60933" rIns="121883" bIns="60933" anchor="t" anchorCtr="0">
              <a:noAutofit/>
            </a:bodyPr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30000"/>
                </a:lnSpc>
                <a:buSzPct val="25000"/>
              </a:pPr>
              <a:r>
                <a:rPr lang="de-DE" sz="800" dirty="0">
                  <a:solidFill>
                    <a:schemeClr val="bg2">
                      <a:lumMod val="50000"/>
                    </a:schemeClr>
                  </a:solidFill>
                  <a:latin typeface="Meta IGM" panose="02000503040000020004" pitchFamily="2" charset="0"/>
                  <a:ea typeface="Roboto"/>
                  <a:cs typeface="Roboto"/>
                  <a:sym typeface="Roboto"/>
                </a:rPr>
                <a:t>2. Verhandlungsrunde</a:t>
              </a:r>
            </a:p>
            <a:p>
              <a:pPr>
                <a:lnSpc>
                  <a:spcPct val="130000"/>
                </a:lnSpc>
                <a:buSzPct val="25000"/>
              </a:pPr>
              <a:r>
                <a:rPr lang="de-DE" sz="800" dirty="0">
                  <a:solidFill>
                    <a:schemeClr val="bg2">
                      <a:lumMod val="50000"/>
                    </a:schemeClr>
                  </a:solidFill>
                  <a:latin typeface="Meta IGM" panose="02000503040000020004" pitchFamily="2" charset="0"/>
                  <a:ea typeface="Roboto"/>
                  <a:cs typeface="Roboto"/>
                  <a:sym typeface="Roboto"/>
                </a:rPr>
                <a:t>in allen Bezirken</a:t>
              </a:r>
            </a:p>
          </p:txBody>
        </p:sp>
      </p:grpSp>
      <p:grpSp>
        <p:nvGrpSpPr>
          <p:cNvPr id="93" name="Gruppieren 92">
            <a:extLst>
              <a:ext uri="{FF2B5EF4-FFF2-40B4-BE49-F238E27FC236}">
                <a16:creationId xmlns:a16="http://schemas.microsoft.com/office/drawing/2014/main" id="{0E2CC0EB-08AF-C894-FC3A-61D7F01F91B8}"/>
              </a:ext>
            </a:extLst>
          </p:cNvPr>
          <p:cNvGrpSpPr/>
          <p:nvPr/>
        </p:nvGrpSpPr>
        <p:grpSpPr>
          <a:xfrm>
            <a:off x="5198081" y="3711916"/>
            <a:ext cx="1554476" cy="891667"/>
            <a:chOff x="3434252" y="2783937"/>
            <a:chExt cx="1165857" cy="668750"/>
          </a:xfrm>
        </p:grpSpPr>
        <p:sp>
          <p:nvSpPr>
            <p:cNvPr id="70" name="Ellipse 69">
              <a:extLst>
                <a:ext uri="{FF2B5EF4-FFF2-40B4-BE49-F238E27FC236}">
                  <a16:creationId xmlns:a16="http://schemas.microsoft.com/office/drawing/2014/main" id="{8A700759-BEC7-A071-97E8-9333280A920C}"/>
                </a:ext>
              </a:extLst>
            </p:cNvPr>
            <p:cNvSpPr/>
            <p:nvPr/>
          </p:nvSpPr>
          <p:spPr>
            <a:xfrm>
              <a:off x="3725704" y="3341323"/>
              <a:ext cx="111364" cy="1113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 sz="2400" dirty="0"/>
            </a:p>
          </p:txBody>
        </p:sp>
        <p:sp>
          <p:nvSpPr>
            <p:cNvPr id="71" name="Textfeld 70">
              <a:extLst>
                <a:ext uri="{FF2B5EF4-FFF2-40B4-BE49-F238E27FC236}">
                  <a16:creationId xmlns:a16="http://schemas.microsoft.com/office/drawing/2014/main" id="{FA54534D-60A8-1DA5-7AE5-AC7EC6A80223}"/>
                </a:ext>
              </a:extLst>
            </p:cNvPr>
            <p:cNvSpPr txBox="1"/>
            <p:nvPr/>
          </p:nvSpPr>
          <p:spPr>
            <a:xfrm>
              <a:off x="3434252" y="3050090"/>
              <a:ext cx="700833" cy="2616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400" dirty="0">
                  <a:solidFill>
                    <a:srgbClr val="EAB500"/>
                  </a:solidFill>
                  <a:latin typeface="+mj-lt"/>
                </a:rPr>
                <a:t>Mär 2025</a:t>
              </a:r>
            </a:p>
          </p:txBody>
        </p:sp>
        <p:sp>
          <p:nvSpPr>
            <p:cNvPr id="72" name="Shape 603">
              <a:extLst>
                <a:ext uri="{FF2B5EF4-FFF2-40B4-BE49-F238E27FC236}">
                  <a16:creationId xmlns:a16="http://schemas.microsoft.com/office/drawing/2014/main" id="{C997658D-5E37-1D07-D8D2-B775C3866FBF}"/>
                </a:ext>
              </a:extLst>
            </p:cNvPr>
            <p:cNvSpPr/>
            <p:nvPr/>
          </p:nvSpPr>
          <p:spPr>
            <a:xfrm>
              <a:off x="3452004" y="2783937"/>
              <a:ext cx="1148105" cy="44751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121883" tIns="60933" rIns="121883" bIns="60933" anchor="t" anchorCtr="0">
              <a:noAutofit/>
            </a:bodyPr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30000"/>
                </a:lnSpc>
                <a:buSzPct val="25000"/>
              </a:pPr>
              <a:r>
                <a:rPr lang="de-DE" sz="800" dirty="0">
                  <a:solidFill>
                    <a:schemeClr val="bg2">
                      <a:lumMod val="50000"/>
                    </a:schemeClr>
                  </a:solidFill>
                  <a:latin typeface="Meta IGM" panose="02000503040000020004" pitchFamily="2" charset="0"/>
                  <a:ea typeface="Roboto"/>
                  <a:cs typeface="Roboto"/>
                  <a:sym typeface="Roboto"/>
                </a:rPr>
                <a:t>1. Verhandlungsrunde</a:t>
              </a:r>
            </a:p>
            <a:p>
              <a:pPr>
                <a:lnSpc>
                  <a:spcPct val="130000"/>
                </a:lnSpc>
                <a:buSzPct val="25000"/>
              </a:pPr>
              <a:r>
                <a:rPr lang="de-DE" sz="800" dirty="0">
                  <a:solidFill>
                    <a:schemeClr val="bg2">
                      <a:lumMod val="50000"/>
                    </a:schemeClr>
                  </a:solidFill>
                  <a:latin typeface="Meta IGM" panose="02000503040000020004" pitchFamily="2" charset="0"/>
                  <a:ea typeface="Roboto"/>
                  <a:cs typeface="Roboto"/>
                  <a:sym typeface="Roboto"/>
                </a:rPr>
                <a:t>in allen Bezirken</a:t>
              </a:r>
              <a:endParaRPr lang="id-ID" sz="800" dirty="0">
                <a:solidFill>
                  <a:schemeClr val="bg2">
                    <a:lumMod val="50000"/>
                  </a:schemeClr>
                </a:solidFill>
                <a:latin typeface="Meta IGM" panose="02000503040000020004" pitchFamily="2" charset="0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87" name="Gruppieren 86">
            <a:extLst>
              <a:ext uri="{FF2B5EF4-FFF2-40B4-BE49-F238E27FC236}">
                <a16:creationId xmlns:a16="http://schemas.microsoft.com/office/drawing/2014/main" id="{DC605AB0-AC55-3F3D-242A-2879243925F7}"/>
              </a:ext>
            </a:extLst>
          </p:cNvPr>
          <p:cNvGrpSpPr/>
          <p:nvPr/>
        </p:nvGrpSpPr>
        <p:grpSpPr>
          <a:xfrm>
            <a:off x="9527088" y="3709564"/>
            <a:ext cx="1757489" cy="894019"/>
            <a:chOff x="6951065" y="2782173"/>
            <a:chExt cx="1318117" cy="670514"/>
          </a:xfrm>
        </p:grpSpPr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15DE3308-40CB-8C74-27A1-3824041CF616}"/>
                </a:ext>
              </a:extLst>
            </p:cNvPr>
            <p:cNvSpPr/>
            <p:nvPr/>
          </p:nvSpPr>
          <p:spPr>
            <a:xfrm>
              <a:off x="7235305" y="3341323"/>
              <a:ext cx="111364" cy="1113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 sz="2400" dirty="0"/>
            </a:p>
          </p:txBody>
        </p:sp>
        <p:grpSp>
          <p:nvGrpSpPr>
            <p:cNvPr id="67" name="Gruppieren 66">
              <a:extLst>
                <a:ext uri="{FF2B5EF4-FFF2-40B4-BE49-F238E27FC236}">
                  <a16:creationId xmlns:a16="http://schemas.microsoft.com/office/drawing/2014/main" id="{986B8C27-91EF-5462-166A-6721B7761ACE}"/>
                </a:ext>
              </a:extLst>
            </p:cNvPr>
            <p:cNvGrpSpPr/>
            <p:nvPr/>
          </p:nvGrpSpPr>
          <p:grpSpPr>
            <a:xfrm>
              <a:off x="6951065" y="2782173"/>
              <a:ext cx="1318117" cy="527827"/>
              <a:chOff x="6951065" y="2782173"/>
              <a:chExt cx="1318117" cy="527827"/>
            </a:xfrm>
          </p:grpSpPr>
          <p:sp>
            <p:nvSpPr>
              <p:cNvPr id="29" name="Textfeld 28">
                <a:extLst>
                  <a:ext uri="{FF2B5EF4-FFF2-40B4-BE49-F238E27FC236}">
                    <a16:creationId xmlns:a16="http://schemas.microsoft.com/office/drawing/2014/main" id="{B6341951-40A6-3D32-8F4B-793064968BD1}"/>
                  </a:ext>
                </a:extLst>
              </p:cNvPr>
              <p:cNvSpPr txBox="1"/>
              <p:nvPr/>
            </p:nvSpPr>
            <p:spPr>
              <a:xfrm>
                <a:off x="6951065" y="3048390"/>
                <a:ext cx="686405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>
                <a:defPPr>
                  <a:defRPr lang="de-DE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de-DE" sz="1400" dirty="0">
                    <a:solidFill>
                      <a:srgbClr val="EAB500"/>
                    </a:solidFill>
                    <a:latin typeface="+mj-lt"/>
                  </a:rPr>
                  <a:t>Mai 2025</a:t>
                </a:r>
              </a:p>
            </p:txBody>
          </p:sp>
          <p:sp>
            <p:nvSpPr>
              <p:cNvPr id="30" name="Shape 603">
                <a:extLst>
                  <a:ext uri="{FF2B5EF4-FFF2-40B4-BE49-F238E27FC236}">
                    <a16:creationId xmlns:a16="http://schemas.microsoft.com/office/drawing/2014/main" id="{FBEC56C8-F658-477D-E153-D5118F359566}"/>
                  </a:ext>
                </a:extLst>
              </p:cNvPr>
              <p:cNvSpPr/>
              <p:nvPr/>
            </p:nvSpPr>
            <p:spPr>
              <a:xfrm>
                <a:off x="6974893" y="2782173"/>
                <a:ext cx="1294289" cy="447514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lIns="121883" tIns="60933" rIns="121883" bIns="60933" anchor="t" anchorCtr="0">
                <a:noAutofit/>
              </a:bodyPr>
              <a:lstStyle>
                <a:defPPr>
                  <a:defRPr lang="de-DE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30000"/>
                  </a:lnSpc>
                  <a:buSzPct val="25000"/>
                </a:pPr>
                <a:r>
                  <a:rPr lang="de-DE" sz="800" dirty="0">
                    <a:solidFill>
                      <a:schemeClr val="bg2">
                        <a:lumMod val="50000"/>
                      </a:schemeClr>
                    </a:solidFill>
                    <a:latin typeface="Meta IGM" panose="02000503040000020004" pitchFamily="2" charset="0"/>
                    <a:ea typeface="Roboto"/>
                    <a:cs typeface="Roboto"/>
                    <a:sym typeface="Roboto"/>
                  </a:rPr>
                  <a:t>3. Verhandlungsrunde,</a:t>
                </a:r>
              </a:p>
              <a:p>
                <a:pPr>
                  <a:lnSpc>
                    <a:spcPct val="130000"/>
                  </a:lnSpc>
                  <a:buSzPct val="25000"/>
                </a:pPr>
                <a:r>
                  <a:rPr lang="de-DE" sz="800" dirty="0">
                    <a:solidFill>
                      <a:schemeClr val="bg2">
                        <a:lumMod val="50000"/>
                      </a:schemeClr>
                    </a:solidFill>
                    <a:latin typeface="Meta IGM"/>
                    <a:ea typeface="Roboto"/>
                    <a:cs typeface="Roboto"/>
                    <a:sym typeface="Roboto"/>
                  </a:rPr>
                  <a:t>Versuch Abschluss</a:t>
                </a:r>
                <a:endParaRPr lang="id-ID" sz="800" dirty="0">
                  <a:solidFill>
                    <a:schemeClr val="bg2">
                      <a:lumMod val="50000"/>
                    </a:schemeClr>
                  </a:solidFill>
                  <a:latin typeface="Meta IGM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65" name="Gruppieren 64">
            <a:extLst>
              <a:ext uri="{FF2B5EF4-FFF2-40B4-BE49-F238E27FC236}">
                <a16:creationId xmlns:a16="http://schemas.microsoft.com/office/drawing/2014/main" id="{8D68FD5C-34E8-1479-55ED-CF9298AE21D1}"/>
              </a:ext>
            </a:extLst>
          </p:cNvPr>
          <p:cNvGrpSpPr/>
          <p:nvPr/>
        </p:nvGrpSpPr>
        <p:grpSpPr>
          <a:xfrm>
            <a:off x="10823406" y="3551741"/>
            <a:ext cx="1363716" cy="1044836"/>
            <a:chOff x="8117554" y="2663805"/>
            <a:chExt cx="1022787" cy="783627"/>
          </a:xfrm>
        </p:grpSpPr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A1F8522B-E750-4864-8EFE-484BC2954651}"/>
                </a:ext>
              </a:extLst>
            </p:cNvPr>
            <p:cNvSpPr/>
            <p:nvPr/>
          </p:nvSpPr>
          <p:spPr>
            <a:xfrm>
              <a:off x="8405341" y="3336068"/>
              <a:ext cx="111364" cy="1113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 sz="2400" dirty="0"/>
            </a:p>
          </p:txBody>
        </p:sp>
        <p:sp>
          <p:nvSpPr>
            <p:cNvPr id="33" name="Textfeld 32">
              <a:extLst>
                <a:ext uri="{FF2B5EF4-FFF2-40B4-BE49-F238E27FC236}">
                  <a16:creationId xmlns:a16="http://schemas.microsoft.com/office/drawing/2014/main" id="{99245067-DB0F-373B-7EF5-AA37DFE4C1DB}"/>
                </a:ext>
              </a:extLst>
            </p:cNvPr>
            <p:cNvSpPr txBox="1"/>
            <p:nvPr/>
          </p:nvSpPr>
          <p:spPr>
            <a:xfrm>
              <a:off x="8117554" y="3050100"/>
              <a:ext cx="686405" cy="2616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400" dirty="0">
                  <a:solidFill>
                    <a:srgbClr val="EAB500"/>
                  </a:solidFill>
                  <a:latin typeface="+mj-lt"/>
                </a:rPr>
                <a:t>Mai 2025</a:t>
              </a:r>
            </a:p>
          </p:txBody>
        </p:sp>
        <p:sp>
          <p:nvSpPr>
            <p:cNvPr id="34" name="Shape 603">
              <a:extLst>
                <a:ext uri="{FF2B5EF4-FFF2-40B4-BE49-F238E27FC236}">
                  <a16:creationId xmlns:a16="http://schemas.microsoft.com/office/drawing/2014/main" id="{B186722B-1FB2-97D8-67D0-DE506EF684DB}"/>
                </a:ext>
              </a:extLst>
            </p:cNvPr>
            <p:cNvSpPr/>
            <p:nvPr/>
          </p:nvSpPr>
          <p:spPr>
            <a:xfrm>
              <a:off x="8136105" y="2663805"/>
              <a:ext cx="1004236" cy="44751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121883" tIns="60933" rIns="121883" bIns="60933" anchor="t" anchorCtr="0">
              <a:noAutofit/>
            </a:bodyPr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30000"/>
                </a:lnSpc>
                <a:buSzPct val="25000"/>
              </a:pPr>
              <a:r>
                <a:rPr lang="de-DE" sz="800" dirty="0">
                  <a:solidFill>
                    <a:schemeClr val="bg2">
                      <a:lumMod val="50000"/>
                    </a:schemeClr>
                  </a:solidFill>
                  <a:latin typeface="Meta IGM" panose="02000503040000020004" pitchFamily="2" charset="0"/>
                  <a:ea typeface="Roboto"/>
                  <a:cs typeface="Roboto"/>
                  <a:sym typeface="Roboto"/>
                </a:rPr>
                <a:t>4. Verhandlungs-</a:t>
              </a:r>
            </a:p>
            <a:p>
              <a:pPr>
                <a:lnSpc>
                  <a:spcPct val="130000"/>
                </a:lnSpc>
                <a:buSzPct val="25000"/>
              </a:pPr>
              <a:r>
                <a:rPr lang="de-DE" sz="800" dirty="0">
                  <a:solidFill>
                    <a:schemeClr val="bg2">
                      <a:lumMod val="50000"/>
                    </a:schemeClr>
                  </a:solidFill>
                  <a:latin typeface="Meta IGM" panose="02000503040000020004" pitchFamily="2" charset="0"/>
                  <a:ea typeface="Roboto"/>
                  <a:cs typeface="Roboto"/>
                  <a:sym typeface="Roboto"/>
                </a:rPr>
                <a:t>Runde –2. Versuch Abschluss</a:t>
              </a:r>
            </a:p>
          </p:txBody>
        </p:sp>
      </p:grpSp>
      <p:grpSp>
        <p:nvGrpSpPr>
          <p:cNvPr id="95" name="Gruppieren 94">
            <a:extLst>
              <a:ext uri="{FF2B5EF4-FFF2-40B4-BE49-F238E27FC236}">
                <a16:creationId xmlns:a16="http://schemas.microsoft.com/office/drawing/2014/main" id="{C49FF35F-46D8-7CAC-A848-A03455B5E602}"/>
              </a:ext>
            </a:extLst>
          </p:cNvPr>
          <p:cNvGrpSpPr/>
          <p:nvPr/>
        </p:nvGrpSpPr>
        <p:grpSpPr>
          <a:xfrm>
            <a:off x="2903536" y="3538466"/>
            <a:ext cx="1991176" cy="1023929"/>
            <a:chOff x="1903630" y="2812509"/>
            <a:chExt cx="1157525" cy="634888"/>
          </a:xfrm>
        </p:grpSpPr>
        <p:sp>
          <p:nvSpPr>
            <p:cNvPr id="38" name="Ellipse 37">
              <a:extLst>
                <a:ext uri="{FF2B5EF4-FFF2-40B4-BE49-F238E27FC236}">
                  <a16:creationId xmlns:a16="http://schemas.microsoft.com/office/drawing/2014/main" id="{72894727-CB9D-E99B-3447-AADB9F203774}"/>
                </a:ext>
              </a:extLst>
            </p:cNvPr>
            <p:cNvSpPr/>
            <p:nvPr/>
          </p:nvSpPr>
          <p:spPr>
            <a:xfrm>
              <a:off x="2289138" y="3336033"/>
              <a:ext cx="111364" cy="1113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 sz="2400" dirty="0"/>
            </a:p>
          </p:txBody>
        </p:sp>
        <p:sp>
          <p:nvSpPr>
            <p:cNvPr id="39" name="Textfeld 38">
              <a:extLst>
                <a:ext uri="{FF2B5EF4-FFF2-40B4-BE49-F238E27FC236}">
                  <a16:creationId xmlns:a16="http://schemas.microsoft.com/office/drawing/2014/main" id="{2899A9B3-8A35-ACD6-2E07-C1DF66763BAD}"/>
                </a:ext>
              </a:extLst>
            </p:cNvPr>
            <p:cNvSpPr txBox="1"/>
            <p:nvPr/>
          </p:nvSpPr>
          <p:spPr>
            <a:xfrm>
              <a:off x="2007862" y="3137063"/>
              <a:ext cx="660758" cy="2616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400" dirty="0">
                  <a:solidFill>
                    <a:srgbClr val="EAB500"/>
                  </a:solidFill>
                  <a:latin typeface="+mj-lt"/>
                </a:rPr>
                <a:t>Jan 2025</a:t>
              </a:r>
            </a:p>
          </p:txBody>
        </p:sp>
        <p:sp>
          <p:nvSpPr>
            <p:cNvPr id="40" name="Shape 603">
              <a:extLst>
                <a:ext uri="{FF2B5EF4-FFF2-40B4-BE49-F238E27FC236}">
                  <a16:creationId xmlns:a16="http://schemas.microsoft.com/office/drawing/2014/main" id="{3BC0C88F-47E7-4B44-9F59-E3057026CD79}"/>
                </a:ext>
              </a:extLst>
            </p:cNvPr>
            <p:cNvSpPr/>
            <p:nvPr/>
          </p:nvSpPr>
          <p:spPr>
            <a:xfrm>
              <a:off x="1903630" y="2812509"/>
              <a:ext cx="1157525" cy="44751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121883" tIns="60933" rIns="121883" bIns="60933" anchor="t" anchorCtr="0">
              <a:noAutofit/>
            </a:bodyPr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30000"/>
                </a:lnSpc>
                <a:buSzPct val="25000"/>
              </a:pPr>
              <a:r>
                <a:rPr lang="de-DE" sz="800" dirty="0">
                  <a:solidFill>
                    <a:schemeClr val="bg2">
                      <a:lumMod val="50000"/>
                    </a:schemeClr>
                  </a:solidFill>
                  <a:latin typeface="Meta IGM" panose="02000503040000020004" pitchFamily="2" charset="0"/>
                  <a:ea typeface="Roboto"/>
                  <a:cs typeface="Roboto"/>
                  <a:sym typeface="Roboto"/>
                </a:rPr>
                <a:t>Auswertung Befragung, Kommunikation der Ergebnisse, einfließen in die Forderungsdiskussion</a:t>
              </a:r>
              <a:endParaRPr lang="id-ID" sz="800" dirty="0">
                <a:solidFill>
                  <a:schemeClr val="bg2">
                    <a:lumMod val="50000"/>
                  </a:schemeClr>
                </a:solidFill>
                <a:latin typeface="Meta IGM" panose="02000503040000020004" pitchFamily="2" charset="0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91" name="Gruppieren 90">
            <a:extLst>
              <a:ext uri="{FF2B5EF4-FFF2-40B4-BE49-F238E27FC236}">
                <a16:creationId xmlns:a16="http://schemas.microsoft.com/office/drawing/2014/main" id="{919D9047-B23A-2049-BB8D-70D850329202}"/>
              </a:ext>
            </a:extLst>
          </p:cNvPr>
          <p:cNvGrpSpPr/>
          <p:nvPr/>
        </p:nvGrpSpPr>
        <p:grpSpPr>
          <a:xfrm>
            <a:off x="6347641" y="3712380"/>
            <a:ext cx="1599157" cy="882557"/>
            <a:chOff x="4471721" y="2784285"/>
            <a:chExt cx="1199368" cy="661918"/>
          </a:xfrm>
        </p:grpSpPr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8B7E2085-393D-5B4B-AAEB-A3AD23982ED3}"/>
                </a:ext>
              </a:extLst>
            </p:cNvPr>
            <p:cNvSpPr/>
            <p:nvPr/>
          </p:nvSpPr>
          <p:spPr>
            <a:xfrm>
              <a:off x="4741297" y="3334839"/>
              <a:ext cx="111364" cy="1113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 sz="2400" dirty="0"/>
            </a:p>
          </p:txBody>
        </p:sp>
        <p:sp>
          <p:nvSpPr>
            <p:cNvPr id="48" name="Textfeld 47">
              <a:extLst>
                <a:ext uri="{FF2B5EF4-FFF2-40B4-BE49-F238E27FC236}">
                  <a16:creationId xmlns:a16="http://schemas.microsoft.com/office/drawing/2014/main" id="{D6C43488-FFD9-E267-DB61-F6831B7E537F}"/>
                </a:ext>
              </a:extLst>
            </p:cNvPr>
            <p:cNvSpPr txBox="1"/>
            <p:nvPr/>
          </p:nvSpPr>
          <p:spPr>
            <a:xfrm>
              <a:off x="4471721" y="3054763"/>
              <a:ext cx="992579" cy="25391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400" dirty="0">
                  <a:solidFill>
                    <a:srgbClr val="EAB500"/>
                  </a:solidFill>
                  <a:latin typeface="+mj-lt"/>
                </a:rPr>
                <a:t>28./29.03.2025</a:t>
              </a:r>
            </a:p>
          </p:txBody>
        </p:sp>
        <p:sp>
          <p:nvSpPr>
            <p:cNvPr id="49" name="Shape 603">
              <a:extLst>
                <a:ext uri="{FF2B5EF4-FFF2-40B4-BE49-F238E27FC236}">
                  <a16:creationId xmlns:a16="http://schemas.microsoft.com/office/drawing/2014/main" id="{3D2F086D-2E6F-5D04-5D02-5AE02E44D235}"/>
                </a:ext>
              </a:extLst>
            </p:cNvPr>
            <p:cNvSpPr/>
            <p:nvPr/>
          </p:nvSpPr>
          <p:spPr>
            <a:xfrm>
              <a:off x="4522983" y="2784285"/>
              <a:ext cx="1148106" cy="44751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121883" tIns="60933" rIns="121883" bIns="60933" anchor="t" anchorCtr="0">
              <a:noAutofit/>
            </a:bodyPr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30000"/>
                </a:lnSpc>
                <a:buSzPct val="25000"/>
              </a:pPr>
              <a:r>
                <a:rPr lang="de-DE" sz="800" dirty="0">
                  <a:solidFill>
                    <a:schemeClr val="bg2">
                      <a:lumMod val="50000"/>
                    </a:schemeClr>
                  </a:solidFill>
                  <a:latin typeface="Meta IGM" panose="02000503040000020004" pitchFamily="2" charset="0"/>
                  <a:ea typeface="Roboto"/>
                  <a:cs typeface="Roboto"/>
                  <a:sym typeface="Roboto"/>
                </a:rPr>
                <a:t>Bundeshandwerks-</a:t>
              </a:r>
            </a:p>
            <a:p>
              <a:pPr>
                <a:lnSpc>
                  <a:spcPct val="130000"/>
                </a:lnSpc>
                <a:buSzPct val="25000"/>
              </a:pPr>
              <a:r>
                <a:rPr lang="de-DE" sz="800" dirty="0">
                  <a:solidFill>
                    <a:schemeClr val="bg2">
                      <a:lumMod val="50000"/>
                    </a:schemeClr>
                  </a:solidFill>
                  <a:latin typeface="Meta IGM" panose="02000503040000020004" pitchFamily="2" charset="0"/>
                  <a:ea typeface="Roboto"/>
                  <a:cs typeface="Roboto"/>
                  <a:sym typeface="Roboto"/>
                </a:rPr>
                <a:t>konferenz</a:t>
              </a:r>
              <a:endParaRPr lang="id-ID" sz="800" dirty="0">
                <a:solidFill>
                  <a:schemeClr val="bg2">
                    <a:lumMod val="50000"/>
                  </a:schemeClr>
                </a:solidFill>
                <a:latin typeface="Meta IGM" panose="02000503040000020004" pitchFamily="2" charset="0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98" name="Gruppieren 97">
            <a:extLst>
              <a:ext uri="{FF2B5EF4-FFF2-40B4-BE49-F238E27FC236}">
                <a16:creationId xmlns:a16="http://schemas.microsoft.com/office/drawing/2014/main" id="{4DFBCD10-5F32-D42F-B944-727CDDBFDA28}"/>
              </a:ext>
            </a:extLst>
          </p:cNvPr>
          <p:cNvGrpSpPr/>
          <p:nvPr/>
        </p:nvGrpSpPr>
        <p:grpSpPr>
          <a:xfrm>
            <a:off x="693710" y="4446928"/>
            <a:ext cx="1741260" cy="1176240"/>
            <a:chOff x="430263" y="3335196"/>
            <a:chExt cx="1305945" cy="882180"/>
          </a:xfrm>
        </p:grpSpPr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AE5D8E0D-0D3B-9119-7766-9E948725FB13}"/>
                </a:ext>
              </a:extLst>
            </p:cNvPr>
            <p:cNvSpPr/>
            <p:nvPr/>
          </p:nvSpPr>
          <p:spPr>
            <a:xfrm>
              <a:off x="967447" y="3335196"/>
              <a:ext cx="111364" cy="1113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 sz="2400" dirty="0"/>
            </a:p>
          </p:txBody>
        </p: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850F3FA7-8C66-9A30-CFD8-1CEF66737354}"/>
                </a:ext>
              </a:extLst>
            </p:cNvPr>
            <p:cNvSpPr txBox="1"/>
            <p:nvPr/>
          </p:nvSpPr>
          <p:spPr>
            <a:xfrm>
              <a:off x="430263" y="3512996"/>
              <a:ext cx="1158432" cy="2308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400" dirty="0">
                  <a:solidFill>
                    <a:srgbClr val="EAB500"/>
                  </a:solidFill>
                  <a:latin typeface="+mj-lt"/>
                </a:rPr>
                <a:t>Nov/ Dez. /Jan</a:t>
              </a:r>
            </a:p>
          </p:txBody>
        </p:sp>
        <p:sp>
          <p:nvSpPr>
            <p:cNvPr id="54" name="Shape 603">
              <a:extLst>
                <a:ext uri="{FF2B5EF4-FFF2-40B4-BE49-F238E27FC236}">
                  <a16:creationId xmlns:a16="http://schemas.microsoft.com/office/drawing/2014/main" id="{F1DE2FF5-5D2A-9195-3F71-355782DEDFD1}"/>
                </a:ext>
              </a:extLst>
            </p:cNvPr>
            <p:cNvSpPr/>
            <p:nvPr/>
          </p:nvSpPr>
          <p:spPr>
            <a:xfrm>
              <a:off x="548228" y="3681587"/>
              <a:ext cx="1187980" cy="53578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121883" tIns="60933" rIns="121883" bIns="60933" anchor="t" anchorCtr="0">
              <a:noAutofit/>
            </a:bodyPr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30000"/>
                </a:lnSpc>
                <a:buSzPct val="25000"/>
              </a:pPr>
              <a:r>
                <a:rPr lang="de-DE" sz="800" dirty="0">
                  <a:solidFill>
                    <a:schemeClr val="bg2">
                      <a:lumMod val="50000"/>
                    </a:schemeClr>
                  </a:solidFill>
                  <a:latin typeface="Meta IGM" panose="02000503040000020004" pitchFamily="2" charset="0"/>
                  <a:ea typeface="Roboto"/>
                  <a:cs typeface="Roboto"/>
                  <a:sym typeface="Roboto"/>
                </a:rPr>
                <a:t>Bundesweite Befragung</a:t>
              </a:r>
              <a:endParaRPr lang="id-ID" sz="933" dirty="0">
                <a:solidFill>
                  <a:schemeClr val="bg2">
                    <a:lumMod val="50000"/>
                  </a:schemeClr>
                </a:solidFill>
                <a:latin typeface="Meta IGM" panose="02000503040000020004" pitchFamily="2" charset="0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02" name="Gruppieren 101">
            <a:extLst>
              <a:ext uri="{FF2B5EF4-FFF2-40B4-BE49-F238E27FC236}">
                <a16:creationId xmlns:a16="http://schemas.microsoft.com/office/drawing/2014/main" id="{FFAD0357-A2EB-67A9-9319-CAB8DABEA751}"/>
              </a:ext>
            </a:extLst>
          </p:cNvPr>
          <p:cNvGrpSpPr/>
          <p:nvPr/>
        </p:nvGrpSpPr>
        <p:grpSpPr>
          <a:xfrm>
            <a:off x="2124631" y="4446929"/>
            <a:ext cx="1874085" cy="1236279"/>
            <a:chOff x="1242874" y="3335196"/>
            <a:chExt cx="1405564" cy="927209"/>
          </a:xfrm>
        </p:grpSpPr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96EC4B63-6B22-C4B9-A034-3AB1479EA4F8}"/>
                </a:ext>
              </a:extLst>
            </p:cNvPr>
            <p:cNvSpPr/>
            <p:nvPr/>
          </p:nvSpPr>
          <p:spPr>
            <a:xfrm>
              <a:off x="1812543" y="3335196"/>
              <a:ext cx="102227" cy="1113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 sz="2400" dirty="0"/>
            </a:p>
          </p:txBody>
        </p: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0FDDF712-166B-100D-31B2-9BA063CFD651}"/>
                </a:ext>
              </a:extLst>
            </p:cNvPr>
            <p:cNvSpPr txBox="1"/>
            <p:nvPr/>
          </p:nvSpPr>
          <p:spPr>
            <a:xfrm>
              <a:off x="1473887" y="3512231"/>
              <a:ext cx="819989" cy="2539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400">
                  <a:solidFill>
                    <a:srgbClr val="EAB500"/>
                  </a:solidFill>
                  <a:latin typeface="+mj-lt"/>
                </a:rPr>
                <a:t>&gt; 31.12.2024</a:t>
              </a:r>
              <a:endParaRPr lang="de-DE" sz="1400" dirty="0">
                <a:solidFill>
                  <a:srgbClr val="EAB500"/>
                </a:solidFill>
                <a:latin typeface="+mj-lt"/>
              </a:endParaRPr>
            </a:p>
          </p:txBody>
        </p:sp>
        <p:sp>
          <p:nvSpPr>
            <p:cNvPr id="58" name="Shape 603">
              <a:extLst>
                <a:ext uri="{FF2B5EF4-FFF2-40B4-BE49-F238E27FC236}">
                  <a16:creationId xmlns:a16="http://schemas.microsoft.com/office/drawing/2014/main" id="{6F9CA624-E479-5793-FEC1-0BCAA2E97C77}"/>
                </a:ext>
              </a:extLst>
            </p:cNvPr>
            <p:cNvSpPr/>
            <p:nvPr/>
          </p:nvSpPr>
          <p:spPr>
            <a:xfrm>
              <a:off x="1242874" y="3681371"/>
              <a:ext cx="1405564" cy="58103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121883" tIns="60933" rIns="121883" bIns="60933" anchor="t" anchorCtr="0">
              <a:noAutofit/>
            </a:bodyPr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04792" indent="-304792">
                <a:lnSpc>
                  <a:spcPct val="130000"/>
                </a:lnSpc>
                <a:buSzPct val="25000"/>
                <a:buFontTx/>
                <a:buAutoNum type="arabicPeriod"/>
              </a:pPr>
              <a:r>
                <a:rPr lang="de-DE" sz="800" dirty="0">
                  <a:solidFill>
                    <a:schemeClr val="bg2">
                      <a:lumMod val="50000"/>
                    </a:schemeClr>
                  </a:solidFill>
                  <a:latin typeface="Meta IGM" panose="02000503040000020004" pitchFamily="2" charset="0"/>
                  <a:ea typeface="Roboto"/>
                  <a:cs typeface="Roboto"/>
                  <a:sym typeface="Roboto"/>
                </a:rPr>
                <a:t>1. Kfz-Beilage </a:t>
              </a:r>
            </a:p>
            <a:p>
              <a:pPr marL="304792" indent="-304792">
                <a:lnSpc>
                  <a:spcPct val="130000"/>
                </a:lnSpc>
                <a:buSzPct val="25000"/>
                <a:buFontTx/>
                <a:buAutoNum type="arabicPeriod"/>
              </a:pPr>
              <a:r>
                <a:rPr lang="de-DE" sz="800" dirty="0">
                  <a:solidFill>
                    <a:schemeClr val="bg2">
                      <a:lumMod val="50000"/>
                    </a:schemeClr>
                  </a:solidFill>
                  <a:latin typeface="Meta IGM" panose="02000503040000020004" pitchFamily="2" charset="0"/>
                  <a:ea typeface="Roboto"/>
                  <a:cs typeface="Roboto"/>
                  <a:sym typeface="Roboto"/>
                </a:rPr>
                <a:t>Metallzeitung</a:t>
              </a:r>
              <a:endParaRPr lang="id-ID" sz="933" dirty="0">
                <a:solidFill>
                  <a:schemeClr val="bg2">
                    <a:lumMod val="50000"/>
                  </a:schemeClr>
                </a:solidFill>
                <a:latin typeface="Meta IGM" panose="02000503040000020004" pitchFamily="2" charset="0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66" name="Gruppieren 65">
            <a:extLst>
              <a:ext uri="{FF2B5EF4-FFF2-40B4-BE49-F238E27FC236}">
                <a16:creationId xmlns:a16="http://schemas.microsoft.com/office/drawing/2014/main" id="{855567E3-0E80-C571-7998-062F4196CEDA}"/>
              </a:ext>
            </a:extLst>
          </p:cNvPr>
          <p:cNvGrpSpPr/>
          <p:nvPr/>
        </p:nvGrpSpPr>
        <p:grpSpPr>
          <a:xfrm>
            <a:off x="9894729" y="4450969"/>
            <a:ext cx="1549132" cy="1236952"/>
            <a:chOff x="7340500" y="3338227"/>
            <a:chExt cx="1161849" cy="927714"/>
          </a:xfrm>
        </p:grpSpPr>
        <p:sp>
          <p:nvSpPr>
            <p:cNvPr id="74" name="Ellipse 73">
              <a:extLst>
                <a:ext uri="{FF2B5EF4-FFF2-40B4-BE49-F238E27FC236}">
                  <a16:creationId xmlns:a16="http://schemas.microsoft.com/office/drawing/2014/main" id="{8206C08C-E28A-F0D8-11D6-F51502EDB901}"/>
                </a:ext>
              </a:extLst>
            </p:cNvPr>
            <p:cNvSpPr/>
            <p:nvPr/>
          </p:nvSpPr>
          <p:spPr>
            <a:xfrm>
              <a:off x="7845783" y="3338227"/>
              <a:ext cx="102227" cy="1113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 sz="2400" dirty="0"/>
            </a:p>
          </p:txBody>
        </p:sp>
        <p:sp>
          <p:nvSpPr>
            <p:cNvPr id="75" name="Textfeld 74">
              <a:extLst>
                <a:ext uri="{FF2B5EF4-FFF2-40B4-BE49-F238E27FC236}">
                  <a16:creationId xmlns:a16="http://schemas.microsoft.com/office/drawing/2014/main" id="{495AAAEC-4842-E83E-4A5C-9B3002C6F009}"/>
                </a:ext>
              </a:extLst>
            </p:cNvPr>
            <p:cNvSpPr txBox="1"/>
            <p:nvPr/>
          </p:nvSpPr>
          <p:spPr>
            <a:xfrm>
              <a:off x="7460669" y="3505526"/>
              <a:ext cx="881059" cy="2616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400" dirty="0">
                  <a:solidFill>
                    <a:srgbClr val="EAB500"/>
                  </a:solidFill>
                  <a:latin typeface="+mj-lt"/>
                </a:rPr>
                <a:t>Mai 2025</a:t>
              </a:r>
            </a:p>
          </p:txBody>
        </p:sp>
        <p:sp>
          <p:nvSpPr>
            <p:cNvPr id="76" name="Shape 603">
              <a:extLst>
                <a:ext uri="{FF2B5EF4-FFF2-40B4-BE49-F238E27FC236}">
                  <a16:creationId xmlns:a16="http://schemas.microsoft.com/office/drawing/2014/main" id="{EFF5D7F0-DE9F-608F-E990-4AE8E4C1330F}"/>
                </a:ext>
              </a:extLst>
            </p:cNvPr>
            <p:cNvSpPr/>
            <p:nvPr/>
          </p:nvSpPr>
          <p:spPr>
            <a:xfrm>
              <a:off x="7340500" y="3684907"/>
              <a:ext cx="1161849" cy="58103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121883" tIns="60933" rIns="121883" bIns="60933" anchor="t" anchorCtr="0">
              <a:noAutofit/>
            </a:bodyPr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04792" indent="-304792">
                <a:lnSpc>
                  <a:spcPct val="130000"/>
                </a:lnSpc>
                <a:buSzPct val="25000"/>
                <a:buFontTx/>
                <a:buAutoNum type="arabicPeriod"/>
              </a:pPr>
              <a:r>
                <a:rPr lang="de-DE" sz="800" dirty="0">
                  <a:solidFill>
                    <a:schemeClr val="bg2">
                      <a:lumMod val="50000"/>
                    </a:schemeClr>
                  </a:solidFill>
                  <a:latin typeface="Meta IGM" panose="02000503040000020004" pitchFamily="2" charset="0"/>
                  <a:ea typeface="Roboto"/>
                  <a:cs typeface="Roboto"/>
                  <a:sym typeface="Roboto"/>
                </a:rPr>
                <a:t>2. Warnstreikwelle,</a:t>
              </a:r>
            </a:p>
            <a:p>
              <a:pPr marL="304792" indent="-304792">
                <a:lnSpc>
                  <a:spcPct val="130000"/>
                </a:lnSpc>
                <a:buSzPct val="25000"/>
                <a:buFontTx/>
                <a:buAutoNum type="arabicPeriod"/>
              </a:pPr>
              <a:r>
                <a:rPr lang="de-DE" sz="800" dirty="0">
                  <a:solidFill>
                    <a:schemeClr val="bg2">
                      <a:lumMod val="50000"/>
                    </a:schemeClr>
                  </a:solidFill>
                  <a:latin typeface="Meta IGM" panose="02000503040000020004" pitchFamily="2" charset="0"/>
                  <a:ea typeface="Roboto"/>
                  <a:cs typeface="Roboto"/>
                  <a:sym typeface="Roboto"/>
                </a:rPr>
                <a:t>falls notwendig</a:t>
              </a:r>
              <a:endParaRPr lang="id-ID" sz="800" dirty="0">
                <a:solidFill>
                  <a:schemeClr val="bg2">
                    <a:lumMod val="50000"/>
                  </a:schemeClr>
                </a:solidFill>
                <a:latin typeface="Meta IGM" panose="02000503040000020004" pitchFamily="2" charset="0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00" name="Gruppieren 99">
            <a:extLst>
              <a:ext uri="{FF2B5EF4-FFF2-40B4-BE49-F238E27FC236}">
                <a16:creationId xmlns:a16="http://schemas.microsoft.com/office/drawing/2014/main" id="{8EC4D483-DD17-9E7F-BF6F-80CC70F99898}"/>
              </a:ext>
            </a:extLst>
          </p:cNvPr>
          <p:cNvGrpSpPr/>
          <p:nvPr/>
        </p:nvGrpSpPr>
        <p:grpSpPr>
          <a:xfrm>
            <a:off x="5485543" y="4450970"/>
            <a:ext cx="1919693" cy="1235343"/>
            <a:chOff x="3673539" y="3338227"/>
            <a:chExt cx="1439770" cy="926507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8926A3F-8929-B1E7-879C-83C36070673D}"/>
                </a:ext>
              </a:extLst>
            </p:cNvPr>
            <p:cNvSpPr/>
            <p:nvPr/>
          </p:nvSpPr>
          <p:spPr>
            <a:xfrm>
              <a:off x="4190880" y="3338227"/>
              <a:ext cx="102227" cy="1113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 sz="2400" dirty="0"/>
            </a:p>
          </p:txBody>
        </p:sp>
        <p:grpSp>
          <p:nvGrpSpPr>
            <p:cNvPr id="92" name="Gruppieren 91">
              <a:extLst>
                <a:ext uri="{FF2B5EF4-FFF2-40B4-BE49-F238E27FC236}">
                  <a16:creationId xmlns:a16="http://schemas.microsoft.com/office/drawing/2014/main" id="{D25684E7-C975-1858-B0F2-B3648C802DFE}"/>
                </a:ext>
              </a:extLst>
            </p:cNvPr>
            <p:cNvGrpSpPr/>
            <p:nvPr/>
          </p:nvGrpSpPr>
          <p:grpSpPr>
            <a:xfrm>
              <a:off x="3673539" y="3517019"/>
              <a:ext cx="1439770" cy="747715"/>
              <a:chOff x="3673539" y="3517019"/>
              <a:chExt cx="1439770" cy="747715"/>
            </a:xfrm>
          </p:grpSpPr>
          <p:sp>
            <p:nvSpPr>
              <p:cNvPr id="14" name="Textfeld 13">
                <a:extLst>
                  <a:ext uri="{FF2B5EF4-FFF2-40B4-BE49-F238E27FC236}">
                    <a16:creationId xmlns:a16="http://schemas.microsoft.com/office/drawing/2014/main" id="{D3AEE4DE-079E-E541-4D92-605D961F4A18}"/>
                  </a:ext>
                </a:extLst>
              </p:cNvPr>
              <p:cNvSpPr txBox="1"/>
              <p:nvPr/>
            </p:nvSpPr>
            <p:spPr>
              <a:xfrm>
                <a:off x="3829726" y="3517019"/>
                <a:ext cx="819632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>
                <a:defPPr>
                  <a:defRPr lang="de-DE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de-DE" sz="1400" dirty="0">
                    <a:solidFill>
                      <a:srgbClr val="EAB500"/>
                    </a:solidFill>
                    <a:latin typeface="+mj-lt"/>
                  </a:rPr>
                  <a:t>Mär 2025</a:t>
                </a:r>
              </a:p>
            </p:txBody>
          </p:sp>
          <p:sp>
            <p:nvSpPr>
              <p:cNvPr id="15" name="Shape 603">
                <a:extLst>
                  <a:ext uri="{FF2B5EF4-FFF2-40B4-BE49-F238E27FC236}">
                    <a16:creationId xmlns:a16="http://schemas.microsoft.com/office/drawing/2014/main" id="{6DB55559-52AD-B4D9-EFC9-124E6D0648A1}"/>
                  </a:ext>
                </a:extLst>
              </p:cNvPr>
              <p:cNvSpPr/>
              <p:nvPr/>
            </p:nvSpPr>
            <p:spPr>
              <a:xfrm>
                <a:off x="3673539" y="3683700"/>
                <a:ext cx="1439770" cy="581034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lIns="121883" tIns="60933" rIns="121883" bIns="60933" anchor="t" anchorCtr="0">
                <a:noAutofit/>
              </a:bodyPr>
              <a:lstStyle>
                <a:defPPr>
                  <a:defRPr lang="de-DE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304792" indent="-304792">
                  <a:lnSpc>
                    <a:spcPct val="130000"/>
                  </a:lnSpc>
                  <a:buSzPct val="25000"/>
                  <a:buFontTx/>
                  <a:buAutoNum type="arabicPeriod"/>
                </a:pPr>
                <a:r>
                  <a:rPr lang="de-DE" sz="800" dirty="0">
                    <a:solidFill>
                      <a:schemeClr val="bg2">
                        <a:lumMod val="50000"/>
                      </a:schemeClr>
                    </a:solidFill>
                    <a:latin typeface="Meta IGM" panose="02000503040000020004" pitchFamily="2" charset="0"/>
                    <a:ea typeface="Roboto"/>
                    <a:cs typeface="Roboto"/>
                    <a:sym typeface="Roboto"/>
                  </a:rPr>
                  <a:t>2. Kfz-Beilage</a:t>
                </a:r>
              </a:p>
              <a:p>
                <a:pPr marL="304792" indent="-304792">
                  <a:lnSpc>
                    <a:spcPct val="130000"/>
                  </a:lnSpc>
                  <a:buSzPct val="25000"/>
                  <a:buFontTx/>
                  <a:buAutoNum type="arabicPeriod"/>
                </a:pPr>
                <a:r>
                  <a:rPr lang="de-DE" sz="800" dirty="0">
                    <a:solidFill>
                      <a:schemeClr val="bg2">
                        <a:lumMod val="50000"/>
                      </a:schemeClr>
                    </a:solidFill>
                    <a:latin typeface="Meta IGM" panose="02000503040000020004" pitchFamily="2" charset="0"/>
                    <a:ea typeface="Roboto"/>
                    <a:cs typeface="Roboto"/>
                    <a:sym typeface="Roboto"/>
                  </a:rPr>
                  <a:t>Metallzeitung</a:t>
                </a:r>
              </a:p>
            </p:txBody>
          </p:sp>
        </p:grpSp>
      </p:grpSp>
      <p:grpSp>
        <p:nvGrpSpPr>
          <p:cNvPr id="90" name="Gruppieren 89">
            <a:extLst>
              <a:ext uri="{FF2B5EF4-FFF2-40B4-BE49-F238E27FC236}">
                <a16:creationId xmlns:a16="http://schemas.microsoft.com/office/drawing/2014/main" id="{A8C97BF9-F82D-589B-4486-019A508F4D50}"/>
              </a:ext>
            </a:extLst>
          </p:cNvPr>
          <p:cNvGrpSpPr/>
          <p:nvPr/>
        </p:nvGrpSpPr>
        <p:grpSpPr>
          <a:xfrm>
            <a:off x="7360545" y="4455097"/>
            <a:ext cx="1948715" cy="1437104"/>
            <a:chOff x="5184024" y="3341323"/>
            <a:chExt cx="1461536" cy="1077828"/>
          </a:xfrm>
        </p:grpSpPr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37EF075E-61EA-C8C7-8AEE-154861441995}"/>
                </a:ext>
              </a:extLst>
            </p:cNvPr>
            <p:cNvSpPr/>
            <p:nvPr/>
          </p:nvSpPr>
          <p:spPr>
            <a:xfrm>
              <a:off x="5697794" y="3341323"/>
              <a:ext cx="102227" cy="1113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 sz="2400" dirty="0"/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4D378A18-4209-37B8-E3B4-F6AB18F048F2}"/>
                </a:ext>
              </a:extLst>
            </p:cNvPr>
            <p:cNvSpPr txBox="1"/>
            <p:nvPr/>
          </p:nvSpPr>
          <p:spPr>
            <a:xfrm>
              <a:off x="5336913" y="3505458"/>
              <a:ext cx="819632" cy="39241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400" dirty="0">
                  <a:solidFill>
                    <a:srgbClr val="EAB500"/>
                  </a:solidFill>
                  <a:latin typeface="+mj-lt"/>
                </a:rPr>
                <a:t>Apr 2025</a:t>
              </a:r>
            </a:p>
            <a:p>
              <a:pPr algn="ctr"/>
              <a:r>
                <a:rPr lang="de-DE" sz="1200" dirty="0">
                  <a:solidFill>
                    <a:srgbClr val="EAB500"/>
                  </a:solidFill>
                  <a:latin typeface="+mj-lt"/>
                </a:rPr>
                <a:t>(KW 14/15)</a:t>
              </a:r>
            </a:p>
          </p:txBody>
        </p:sp>
        <p:sp>
          <p:nvSpPr>
            <p:cNvPr id="26" name="Shape 603">
              <a:extLst>
                <a:ext uri="{FF2B5EF4-FFF2-40B4-BE49-F238E27FC236}">
                  <a16:creationId xmlns:a16="http://schemas.microsoft.com/office/drawing/2014/main" id="{811F8DBE-56A1-A113-6753-A3A5A63C7EEE}"/>
                </a:ext>
              </a:extLst>
            </p:cNvPr>
            <p:cNvSpPr/>
            <p:nvPr/>
          </p:nvSpPr>
          <p:spPr>
            <a:xfrm>
              <a:off x="5184024" y="3838116"/>
              <a:ext cx="1461536" cy="58103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121883" tIns="60933" rIns="121883" bIns="60933" anchor="t" anchorCtr="0">
              <a:noAutofit/>
            </a:bodyPr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04792" indent="-304792">
                <a:lnSpc>
                  <a:spcPct val="130000"/>
                </a:lnSpc>
                <a:buSzPct val="25000"/>
                <a:buFontTx/>
                <a:buAutoNum type="arabicPeriod"/>
              </a:pPr>
              <a:r>
                <a:rPr lang="de-DE" sz="800" dirty="0">
                  <a:solidFill>
                    <a:schemeClr val="bg2">
                      <a:lumMod val="50000"/>
                    </a:schemeClr>
                  </a:solidFill>
                  <a:latin typeface="Meta IGM" panose="02000503040000020004" pitchFamily="2" charset="0"/>
                  <a:ea typeface="Roboto"/>
                  <a:cs typeface="Roboto"/>
                  <a:sym typeface="Roboto"/>
                </a:rPr>
                <a:t>Aktionswochen</a:t>
              </a:r>
            </a:p>
            <a:p>
              <a:pPr marL="304792" indent="-304792">
                <a:lnSpc>
                  <a:spcPct val="130000"/>
                </a:lnSpc>
                <a:buSzPct val="25000"/>
                <a:buFontTx/>
                <a:buAutoNum type="arabicPeriod"/>
              </a:pPr>
              <a:r>
                <a:rPr lang="de-DE" sz="800" dirty="0">
                  <a:solidFill>
                    <a:schemeClr val="bg2">
                      <a:lumMod val="50000"/>
                    </a:schemeClr>
                  </a:solidFill>
                  <a:latin typeface="Meta IGM" panose="02000503040000020004" pitchFamily="2" charset="0"/>
                  <a:ea typeface="Roboto"/>
                  <a:cs typeface="Roboto"/>
                  <a:sym typeface="Roboto"/>
                </a:rPr>
                <a:t>und Warnstreiks</a:t>
              </a:r>
            </a:p>
          </p:txBody>
        </p:sp>
      </p:grpSp>
      <p:grpSp>
        <p:nvGrpSpPr>
          <p:cNvPr id="94" name="Gruppieren 93">
            <a:extLst>
              <a:ext uri="{FF2B5EF4-FFF2-40B4-BE49-F238E27FC236}">
                <a16:creationId xmlns:a16="http://schemas.microsoft.com/office/drawing/2014/main" id="{2D6DBEE9-F4CA-B03E-D15D-657970B328F0}"/>
              </a:ext>
            </a:extLst>
          </p:cNvPr>
          <p:cNvGrpSpPr/>
          <p:nvPr/>
        </p:nvGrpSpPr>
        <p:grpSpPr>
          <a:xfrm>
            <a:off x="3605778" y="4454442"/>
            <a:ext cx="1919697" cy="1228765"/>
            <a:chOff x="2339795" y="3341323"/>
            <a:chExt cx="1439773" cy="921574"/>
          </a:xfrm>
        </p:grpSpPr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25087E82-980C-5D64-B88B-F2637E462FB8}"/>
                </a:ext>
              </a:extLst>
            </p:cNvPr>
            <p:cNvSpPr/>
            <p:nvPr/>
          </p:nvSpPr>
          <p:spPr>
            <a:xfrm>
              <a:off x="2852383" y="3341323"/>
              <a:ext cx="102227" cy="1113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 sz="2400" dirty="0"/>
            </a:p>
          </p:txBody>
        </p:sp>
        <p:sp>
          <p:nvSpPr>
            <p:cNvPr id="44" name="Textfeld 43">
              <a:extLst>
                <a:ext uri="{FF2B5EF4-FFF2-40B4-BE49-F238E27FC236}">
                  <a16:creationId xmlns:a16="http://schemas.microsoft.com/office/drawing/2014/main" id="{07A620EF-BBB0-E366-96AE-09D483FC8815}"/>
                </a:ext>
              </a:extLst>
            </p:cNvPr>
            <p:cNvSpPr txBox="1"/>
            <p:nvPr/>
          </p:nvSpPr>
          <p:spPr>
            <a:xfrm>
              <a:off x="2475534" y="3510669"/>
              <a:ext cx="850337" cy="2616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400" dirty="0">
                  <a:solidFill>
                    <a:srgbClr val="EAB500"/>
                  </a:solidFill>
                  <a:latin typeface="+mj-lt"/>
                </a:rPr>
                <a:t>Feb 2025</a:t>
              </a:r>
            </a:p>
          </p:txBody>
        </p:sp>
        <p:sp>
          <p:nvSpPr>
            <p:cNvPr id="45" name="Shape 603">
              <a:extLst>
                <a:ext uri="{FF2B5EF4-FFF2-40B4-BE49-F238E27FC236}">
                  <a16:creationId xmlns:a16="http://schemas.microsoft.com/office/drawing/2014/main" id="{9D3351FA-4118-A646-0263-741D768021CA}"/>
                </a:ext>
              </a:extLst>
            </p:cNvPr>
            <p:cNvSpPr/>
            <p:nvPr/>
          </p:nvSpPr>
          <p:spPr>
            <a:xfrm>
              <a:off x="2339795" y="3681863"/>
              <a:ext cx="1439773" cy="58103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121883" tIns="60933" rIns="121883" bIns="60933" anchor="t" anchorCtr="0">
              <a:noAutofit/>
            </a:bodyPr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04792" indent="-304792">
                <a:lnSpc>
                  <a:spcPct val="130000"/>
                </a:lnSpc>
                <a:buSzPct val="25000"/>
                <a:buFontTx/>
                <a:buAutoNum type="arabicPeriod"/>
              </a:pPr>
              <a:r>
                <a:rPr lang="de-DE" sz="800" dirty="0">
                  <a:solidFill>
                    <a:schemeClr val="bg2">
                      <a:lumMod val="50000"/>
                    </a:schemeClr>
                  </a:solidFill>
                  <a:latin typeface="Meta IGM" panose="02000503040000020004" pitchFamily="2" charset="0"/>
                  <a:ea typeface="Roboto"/>
                  <a:cs typeface="Roboto"/>
                  <a:sym typeface="Roboto"/>
                </a:rPr>
                <a:t>Sitzung der TaKos, Forderungsbeschluss</a:t>
              </a:r>
              <a:endParaRPr lang="id-ID" sz="933" dirty="0">
                <a:solidFill>
                  <a:schemeClr val="bg2">
                    <a:lumMod val="50000"/>
                  </a:schemeClr>
                </a:solidFill>
                <a:latin typeface="Meta IGM" panose="02000503040000020004" pitchFamily="2" charset="0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99" name="Gruppieren 98">
            <a:extLst>
              <a:ext uri="{FF2B5EF4-FFF2-40B4-BE49-F238E27FC236}">
                <a16:creationId xmlns:a16="http://schemas.microsoft.com/office/drawing/2014/main" id="{F09FC327-F61C-828F-E4E2-9AFD9351C12F}"/>
              </a:ext>
            </a:extLst>
          </p:cNvPr>
          <p:cNvGrpSpPr/>
          <p:nvPr/>
        </p:nvGrpSpPr>
        <p:grpSpPr>
          <a:xfrm>
            <a:off x="247156" y="3866539"/>
            <a:ext cx="1353361" cy="724944"/>
            <a:chOff x="62185" y="2899904"/>
            <a:chExt cx="1015021" cy="543708"/>
          </a:xfrm>
        </p:grpSpPr>
        <p:sp>
          <p:nvSpPr>
            <p:cNvPr id="68" name="Ellipse 67">
              <a:extLst>
                <a:ext uri="{FF2B5EF4-FFF2-40B4-BE49-F238E27FC236}">
                  <a16:creationId xmlns:a16="http://schemas.microsoft.com/office/drawing/2014/main" id="{287BE14C-8B2F-DC12-0E8B-9BA887821223}"/>
                </a:ext>
              </a:extLst>
            </p:cNvPr>
            <p:cNvSpPr/>
            <p:nvPr/>
          </p:nvSpPr>
          <p:spPr>
            <a:xfrm>
              <a:off x="350026" y="3332248"/>
              <a:ext cx="111364" cy="1113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 sz="2400" dirty="0"/>
            </a:p>
          </p:txBody>
        </p:sp>
        <p:sp>
          <p:nvSpPr>
            <p:cNvPr id="77" name="Textfeld 76">
              <a:extLst>
                <a:ext uri="{FF2B5EF4-FFF2-40B4-BE49-F238E27FC236}">
                  <a16:creationId xmlns:a16="http://schemas.microsoft.com/office/drawing/2014/main" id="{07F4EA26-9464-2910-CA9E-92FAEAD0B69D}"/>
                </a:ext>
              </a:extLst>
            </p:cNvPr>
            <p:cNvSpPr txBox="1"/>
            <p:nvPr/>
          </p:nvSpPr>
          <p:spPr>
            <a:xfrm>
              <a:off x="62185" y="3049932"/>
              <a:ext cx="1015021" cy="25391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400" dirty="0">
                  <a:solidFill>
                    <a:srgbClr val="EAB500"/>
                  </a:solidFill>
                  <a:latin typeface="+mj-lt"/>
                </a:rPr>
                <a:t>23.-25.09.2024</a:t>
              </a:r>
            </a:p>
          </p:txBody>
        </p:sp>
        <p:sp>
          <p:nvSpPr>
            <p:cNvPr id="85" name="Shape 603">
              <a:extLst>
                <a:ext uri="{FF2B5EF4-FFF2-40B4-BE49-F238E27FC236}">
                  <a16:creationId xmlns:a16="http://schemas.microsoft.com/office/drawing/2014/main" id="{0E1CA612-FF7F-4CD9-E549-0FAD12996044}"/>
                </a:ext>
              </a:extLst>
            </p:cNvPr>
            <p:cNvSpPr/>
            <p:nvPr/>
          </p:nvSpPr>
          <p:spPr>
            <a:xfrm>
              <a:off x="68162" y="2899904"/>
              <a:ext cx="695810" cy="44751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121883" tIns="60933" rIns="121883" bIns="60933" anchor="t" anchorCtr="0">
              <a:noAutofit/>
            </a:bodyPr>
            <a:lstStyle>
              <a:defPPr>
                <a:defRPr lang="de-DE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30000"/>
                </a:lnSpc>
                <a:buSzPct val="25000"/>
              </a:pPr>
              <a:r>
                <a:rPr lang="de-DE" sz="800" dirty="0">
                  <a:solidFill>
                    <a:schemeClr val="bg2">
                      <a:lumMod val="50000"/>
                    </a:schemeClr>
                  </a:solidFill>
                  <a:latin typeface="Meta IGM" panose="02000503040000020004" pitchFamily="2" charset="0"/>
                  <a:ea typeface="Roboto"/>
                  <a:cs typeface="Roboto"/>
                  <a:sym typeface="Roboto"/>
                </a:rPr>
                <a:t>TPA-Klausur</a:t>
              </a:r>
              <a:endParaRPr lang="id-ID" sz="800" dirty="0">
                <a:solidFill>
                  <a:schemeClr val="bg2">
                    <a:lumMod val="50000"/>
                  </a:schemeClr>
                </a:solidFill>
                <a:latin typeface="Meta IGM" panose="02000503040000020004" pitchFamily="2" charset="0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27" name="Grafik 26" descr="Ein Bild, das Grafiken enthält.&#10;&#10;Automatisch generierte Beschreibung">
            <a:extLst>
              <a:ext uri="{FF2B5EF4-FFF2-40B4-BE49-F238E27FC236}">
                <a16:creationId xmlns:a16="http://schemas.microsoft.com/office/drawing/2014/main" id="{5B01B1AF-8650-815E-7CBF-7F02C3957CF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6175331" y="352781"/>
            <a:ext cx="4564792" cy="1803307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EC1C24AE-45AF-D91C-6310-3B964B55FEC9}"/>
              </a:ext>
            </a:extLst>
          </p:cNvPr>
          <p:cNvSpPr txBox="1"/>
          <p:nvPr/>
        </p:nvSpPr>
        <p:spPr>
          <a:xfrm>
            <a:off x="7006400" y="1156050"/>
            <a:ext cx="2983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800" dirty="0">
                <a:solidFill>
                  <a:schemeClr val="bg2">
                    <a:lumMod val="50000"/>
                  </a:schemeClr>
                </a:solidFill>
                <a:latin typeface="Meta IGM" panose="02000503040000020004" pitchFamily="2" charset="0"/>
                <a:ea typeface="Roboto"/>
                <a:cs typeface="Roboto"/>
              </a:rPr>
              <a:t>regelmäßiger Teams-Austausch vor / nach </a:t>
            </a:r>
          </a:p>
          <a:p>
            <a:r>
              <a:rPr lang="de-DE" sz="800" dirty="0">
                <a:solidFill>
                  <a:schemeClr val="bg2">
                    <a:lumMod val="50000"/>
                  </a:schemeClr>
                </a:solidFill>
                <a:latin typeface="Meta IGM" panose="02000503040000020004" pitchFamily="2" charset="0"/>
                <a:ea typeface="Roboto"/>
                <a:cs typeface="Roboto"/>
              </a:rPr>
              <a:t>den Verhandlungen in den Bezirken</a:t>
            </a:r>
          </a:p>
        </p:txBody>
      </p:sp>
      <p:sp>
        <p:nvSpPr>
          <p:cNvPr id="17" name="Titel 4">
            <a:extLst>
              <a:ext uri="{FF2B5EF4-FFF2-40B4-BE49-F238E27FC236}">
                <a16:creationId xmlns:a16="http://schemas.microsoft.com/office/drawing/2014/main" id="{6A179694-CE48-4B21-0801-621730F7D560}"/>
              </a:ext>
            </a:extLst>
          </p:cNvPr>
          <p:cNvSpPr txBox="1">
            <a:spLocks/>
          </p:cNvSpPr>
          <p:nvPr/>
        </p:nvSpPr>
        <p:spPr>
          <a:xfrm>
            <a:off x="319838" y="189825"/>
            <a:ext cx="11523132" cy="6053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67" b="1" i="0" kern="1200" cap="all" spc="0" baseline="0">
                <a:solidFill>
                  <a:srgbClr val="E3051B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DE" dirty="0">
                <a:solidFill>
                  <a:srgbClr val="FFC000"/>
                </a:solidFill>
                <a:latin typeface="+mj-lt"/>
              </a:rPr>
              <a:t>Zeitstrahl</a:t>
            </a:r>
          </a:p>
        </p:txBody>
      </p:sp>
    </p:spTree>
    <p:extLst>
      <p:ext uri="{BB962C8B-B14F-4D97-AF65-F5344CB8AC3E}">
        <p14:creationId xmlns:p14="http://schemas.microsoft.com/office/powerpoint/2010/main" val="11052325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Office">
  <a:themeElements>
    <a:clrScheme name="IG Metall Farben">
      <a:dk1>
        <a:srgbClr val="E2051A"/>
      </a:dk1>
      <a:lt1>
        <a:srgbClr val="FFFFFF"/>
      </a:lt1>
      <a:dk2>
        <a:srgbClr val="646363"/>
      </a:dk2>
      <a:lt2>
        <a:srgbClr val="FFFFFF"/>
      </a:lt2>
      <a:accent1>
        <a:srgbClr val="8F2C33"/>
      </a:accent1>
      <a:accent2>
        <a:srgbClr val="EAB500"/>
      </a:accent2>
      <a:accent3>
        <a:srgbClr val="2F80AB"/>
      </a:accent3>
      <a:accent4>
        <a:srgbClr val="5B9945"/>
      </a:accent4>
      <a:accent5>
        <a:srgbClr val="646363"/>
      </a:accent5>
      <a:accent6>
        <a:srgbClr val="DADADA"/>
      </a:accent6>
      <a:hlink>
        <a:srgbClr val="E3051B"/>
      </a:hlink>
      <a:folHlink>
        <a:srgbClr val="3C3C3B"/>
      </a:folHlink>
    </a:clrScheme>
    <a:fontScheme name="IG Metall Schriften">
      <a:majorFont>
        <a:latin typeface="Meta Head IGM Cond Black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2" id="{BBA11411-EF3A-C446-9DE5-813671737A47}" vid="{B41DA57B-A2B4-E142-A8FC-F8641E3891A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09887c0-9436-4e00-887d-17b800c77c48" xsi:nil="true"/>
    <lcf76f155ced4ddcb4097134ff3c332f xmlns="3f9fd175-4686-4a6f-a413-7070d1383006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772AA342502A047A1C2C2005146B0B2" ma:contentTypeVersion="13" ma:contentTypeDescription="Ein neues Dokument erstellen." ma:contentTypeScope="" ma:versionID="b9527555b16bc643c374d94c0e08dcf2">
  <xsd:schema xmlns:xsd="http://www.w3.org/2001/XMLSchema" xmlns:xs="http://www.w3.org/2001/XMLSchema" xmlns:p="http://schemas.microsoft.com/office/2006/metadata/properties" xmlns:ns2="3f9fd175-4686-4a6f-a413-7070d1383006" xmlns:ns3="109887c0-9436-4e00-887d-17b800c77c48" targetNamespace="http://schemas.microsoft.com/office/2006/metadata/properties" ma:root="true" ma:fieldsID="751f2e46f01bfbed6ad2d8fe5225441c" ns2:_="" ns3:_="">
    <xsd:import namespace="3f9fd175-4686-4a6f-a413-7070d1383006"/>
    <xsd:import namespace="109887c0-9436-4e00-887d-17b800c77c4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9fd175-4686-4a6f-a413-7070d138300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ildmarkierungen" ma:readOnly="false" ma:fieldId="{5cf76f15-5ced-4ddc-b409-7134ff3c332f}" ma:taxonomyMulti="true" ma:sspId="4e1a643d-3598-46ed-9344-1c0e2c5085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9887c0-9436-4e00-887d-17b800c77c4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0590b545-ab2b-4376-9785-b28a23cfcaae}" ma:internalName="TaxCatchAll" ma:showField="CatchAllData" ma:web="109887c0-9436-4e00-887d-17b800c77c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864EB0A-89AF-40A0-8ADC-490CB107528C}">
  <ds:schemaRefs>
    <ds:schemaRef ds:uri="http://schemas.microsoft.com/office/2006/metadata/properties"/>
    <ds:schemaRef ds:uri="http://schemas.microsoft.com/office/infopath/2007/PartnerControls"/>
    <ds:schemaRef ds:uri="5ed8d8c9-de67-49dd-87ba-1a1345221ec4"/>
    <ds:schemaRef ds:uri="81601dd3-e520-42ec-8249-6c193be759bb"/>
  </ds:schemaRefs>
</ds:datastoreItem>
</file>

<file path=customXml/itemProps2.xml><?xml version="1.0" encoding="utf-8"?>
<ds:datastoreItem xmlns:ds="http://schemas.openxmlformats.org/officeDocument/2006/customXml" ds:itemID="{6F97EECE-CEC9-4950-B018-F3BE4BEB7D01}"/>
</file>

<file path=customXml/itemProps3.xml><?xml version="1.0" encoding="utf-8"?>
<ds:datastoreItem xmlns:ds="http://schemas.openxmlformats.org/officeDocument/2006/customXml" ds:itemID="{FE88FED1-29A8-4E25-ADB1-3BBA2398F6A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</Words>
  <Application>Microsoft Office PowerPoint</Application>
  <PresentationFormat>Breitbild</PresentationFormat>
  <Paragraphs>47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Century Gothic</vt:lpstr>
      <vt:lpstr>Meta IGM</vt:lpstr>
      <vt:lpstr>1_Office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Zeitstrahl</dc:title>
  <dc:creator>Fersterra, Sebastian</dc:creator>
  <cp:lastModifiedBy>Dettlinger, Julia</cp:lastModifiedBy>
  <cp:revision>11</cp:revision>
  <dcterms:created xsi:type="dcterms:W3CDTF">2024-07-17T08:46:56Z</dcterms:created>
  <dcterms:modified xsi:type="dcterms:W3CDTF">2024-10-11T08:13:11Z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0x010100F772AA342502A047A1C2C2005146B0B2</vt:lpwstr>
  </property>
  <property fmtid="{D5CDD505-2E9C-101B-9397-08002B2CF9AE}" pid="3" name="MediaServiceImageTags">
    <vt:lpwstr/>
  </property>
</Properties>
</file>